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7" r:id="rId2"/>
    <p:sldId id="258" r:id="rId3"/>
    <p:sldId id="260" r:id="rId4"/>
    <p:sldId id="326" r:id="rId5"/>
    <p:sldId id="327" r:id="rId6"/>
    <p:sldId id="328" r:id="rId7"/>
    <p:sldId id="329" r:id="rId8"/>
    <p:sldId id="330" r:id="rId9"/>
    <p:sldId id="261" r:id="rId10"/>
    <p:sldId id="263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31" r:id="rId57"/>
    <p:sldId id="332" r:id="rId58"/>
    <p:sldId id="333" r:id="rId59"/>
    <p:sldId id="334" r:id="rId60"/>
    <p:sldId id="317" r:id="rId61"/>
    <p:sldId id="318" r:id="rId62"/>
    <p:sldId id="319" r:id="rId63"/>
    <p:sldId id="320" r:id="rId64"/>
    <p:sldId id="321" r:id="rId65"/>
    <p:sldId id="322" r:id="rId66"/>
    <p:sldId id="323" r:id="rId6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29BFE-74DF-41FD-AA94-88F10EFD897D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A7DD6-4EA5-45D0-959E-85AB9F2D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901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503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8046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1106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77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9761368-5FD5-4D18-B81E-75B11FA1C407}" type="slidenum">
              <a:rPr lang="fr-FR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31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5469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5625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1401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7954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3698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8216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029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502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244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8884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0422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504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065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6910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233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37047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630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272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168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452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102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8824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78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87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022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1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2108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6B4AB6-5EA6-5B19-A978-26156F1D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/>
          <a:p>
            <a:fld id="{63DA8AC4-7FFB-4949-85A6-38E157E32414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D032DA-4463-4F9D-DE18-7FAC0EA7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243A2A60-3543-4480-8201-3682BA3CC5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048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rvice">
  <p:cSld name="1_Servic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/>
          <p:nvPr/>
        </p:nvSpPr>
        <p:spPr>
          <a:xfrm>
            <a:off x="3440487" y="-473779"/>
            <a:ext cx="3600000" cy="360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5240487" y="0"/>
            <a:ext cx="6113313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/>
          <p:nvPr/>
        </p:nvSpPr>
        <p:spPr>
          <a:xfrm>
            <a:off x="5240487" y="1439999"/>
            <a:ext cx="6113313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2520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13" descr="Une image contenant texte, clipart, arts de la tabl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40487" y="6355915"/>
            <a:ext cx="1711026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3"/>
          <p:cNvSpPr txBox="1">
            <a:spLocks noGrp="1"/>
          </p:cNvSpPr>
          <p:nvPr>
            <p:ph type="body" idx="2"/>
          </p:nvPr>
        </p:nvSpPr>
        <p:spPr>
          <a:xfrm>
            <a:off x="5240487" y="1511300"/>
            <a:ext cx="6113313" cy="466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None/>
              <a:defRPr sz="22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683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>
            <a:spLocks noGrp="1"/>
          </p:cNvSpPr>
          <p:nvPr>
            <p:ph type="pic" idx="3"/>
          </p:nvPr>
        </p:nvSpPr>
        <p:spPr>
          <a:xfrm>
            <a:off x="838200" y="292100"/>
            <a:ext cx="4025900" cy="58848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75614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t 2 col 2">
  <p:cSld name="1_Txt 2 col 2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5181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body" idx="1"/>
          </p:nvPr>
        </p:nvSpPr>
        <p:spPr>
          <a:xfrm>
            <a:off x="838200" y="1511999"/>
            <a:ext cx="5181600" cy="46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None/>
              <a:defRPr sz="22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683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2"/>
          </p:nvPr>
        </p:nvSpPr>
        <p:spPr>
          <a:xfrm>
            <a:off x="6215063" y="0"/>
            <a:ext cx="5138737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/>
          <p:nvPr/>
        </p:nvSpPr>
        <p:spPr>
          <a:xfrm>
            <a:off x="838201" y="1439999"/>
            <a:ext cx="5181599" cy="7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4"/>
          <p:cNvSpPr/>
          <p:nvPr/>
        </p:nvSpPr>
        <p:spPr>
          <a:xfrm>
            <a:off x="6215064" y="1439999"/>
            <a:ext cx="5138736" cy="7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2520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;p14" descr="Une image contenant texte, clipart, arts de la tabl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40487" y="6355915"/>
            <a:ext cx="1711026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4"/>
          <p:cNvSpPr txBox="1">
            <a:spLocks noGrp="1"/>
          </p:cNvSpPr>
          <p:nvPr>
            <p:ph type="body" idx="3"/>
          </p:nvPr>
        </p:nvSpPr>
        <p:spPr>
          <a:xfrm>
            <a:off x="6215063" y="1511300"/>
            <a:ext cx="5138737" cy="466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None/>
              <a:defRPr sz="22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683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2330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0"/>
            <a:ext cx="10514880" cy="143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838080" y="1512000"/>
            <a:ext cx="10514880" cy="4664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C7AACFC-D18C-47B5-9C0F-A16F1076DE11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58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xt 2 co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8080" y="0"/>
            <a:ext cx="10514880" cy="143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838080" y="1512000"/>
            <a:ext cx="5131080" cy="4664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26200" y="1512000"/>
            <a:ext cx="5131080" cy="4664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E89F3FB-2DB9-4BF7-8C2A-083FB0F13B9F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850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86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94CF32-41B1-3A0A-AD33-F93D80C7E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27" y="2130357"/>
            <a:ext cx="10515600" cy="3424137"/>
          </a:xfrm>
        </p:spPr>
        <p:txBody>
          <a:bodyPr lIns="0" rIns="0"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77B045-F94D-D575-A0F3-572BAE57F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327" y="741355"/>
            <a:ext cx="10515600" cy="1034179"/>
          </a:xfrm>
        </p:spPr>
        <p:txBody>
          <a:bodyPr lIns="0" rIns="0" anchor="b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9367E1D-1CE5-6804-671B-683FC2441467}"/>
              </a:ext>
            </a:extLst>
          </p:cNvPr>
          <p:cNvCxnSpPr/>
          <p:nvPr userDrawn="1"/>
        </p:nvCxnSpPr>
        <p:spPr>
          <a:xfrm>
            <a:off x="515327" y="1935804"/>
            <a:ext cx="5105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5750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F40EB-D3AA-0CC0-E3F8-CC6450FE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440000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F7BFB9-8823-2D58-9815-4A03B9524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999"/>
            <a:ext cx="10515600" cy="4664964"/>
          </a:xfrm>
        </p:spPr>
        <p:txBody>
          <a:bodyPr lIns="0" tIns="252000" rIns="0"/>
          <a:lstStyle>
            <a:lvl1pPr>
              <a:lnSpc>
                <a:spcPct val="100000"/>
              </a:lnSpc>
              <a:spcBef>
                <a:spcPts val="1800"/>
              </a:spcBef>
              <a:defRPr sz="2600" b="1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3pPr>
            <a:lvl4pPr marL="540000">
              <a:lnSpc>
                <a:spcPct val="100000"/>
              </a:lnSpc>
              <a:spcBef>
                <a:spcPts val="800"/>
              </a:spcBef>
              <a:defRPr sz="2200">
                <a:latin typeface="+mn-lt"/>
              </a:defRPr>
            </a:lvl4pPr>
            <a:lvl5pPr marL="54000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7B8C7B-4F39-90FE-ED18-AA82E7E9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fld id="{63DA8AC4-7FFB-4949-85A6-38E157E32414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EEA212-5185-7451-C112-DC205DF2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243A2A60-3543-4480-8201-3682BA3CC535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05EA97-8720-8319-3C35-777422A2740C}"/>
              </a:ext>
            </a:extLst>
          </p:cNvPr>
          <p:cNvSpPr/>
          <p:nvPr userDrawn="1"/>
        </p:nvSpPr>
        <p:spPr>
          <a:xfrm>
            <a:off x="838200" y="1439999"/>
            <a:ext cx="11353800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, clipart, arts de la table&#10;&#10;Description générée automatiquement">
            <a:extLst>
              <a:ext uri="{FF2B5EF4-FFF2-40B4-BE49-F238E27FC236}">
                <a16:creationId xmlns:a16="http://schemas.microsoft.com/office/drawing/2014/main" id="{030FB888-2D0D-EB6E-3376-5E5725ED2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87" y="6355915"/>
            <a:ext cx="171102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656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xt 2 co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CC9C7E-24E6-059C-10FB-E7C004D7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40000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FB8283-E69D-7A70-12CA-1E5CEA72D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1999"/>
            <a:ext cx="5181600" cy="4664964"/>
          </a:xfrm>
        </p:spPr>
        <p:txBody>
          <a:bodyPr lIns="0" tIns="252000" rIns="0"/>
          <a:lstStyle>
            <a:lvl1pPr>
              <a:lnSpc>
                <a:spcPct val="100000"/>
              </a:lnSpc>
              <a:spcBef>
                <a:spcPts val="1800"/>
              </a:spcBef>
              <a:defRPr sz="2600" b="1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3pPr>
            <a:lvl4pPr marL="540000">
              <a:lnSpc>
                <a:spcPct val="100000"/>
              </a:lnSpc>
              <a:spcBef>
                <a:spcPts val="800"/>
              </a:spcBef>
              <a:defRPr sz="2200">
                <a:latin typeface="+mn-lt"/>
              </a:defRPr>
            </a:lvl4pPr>
            <a:lvl5pPr marL="54000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74172D-3042-58C4-8551-93666B80A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1999"/>
            <a:ext cx="5181600" cy="4664964"/>
          </a:xfrm>
        </p:spPr>
        <p:txBody>
          <a:bodyPr lIns="0" tIns="252000" rIns="0"/>
          <a:lstStyle>
            <a:lvl1pPr>
              <a:lnSpc>
                <a:spcPct val="100000"/>
              </a:lnSpc>
              <a:spcBef>
                <a:spcPts val="1800"/>
              </a:spcBef>
              <a:defRPr sz="2600" b="1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3pPr>
            <a:lvl4pPr marL="540000">
              <a:lnSpc>
                <a:spcPct val="100000"/>
              </a:lnSpc>
              <a:spcBef>
                <a:spcPts val="800"/>
              </a:spcBef>
              <a:defRPr sz="2200">
                <a:latin typeface="+mn-lt"/>
              </a:defRPr>
            </a:lvl4pPr>
            <a:lvl5pPr marL="54000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FAF6E9-265A-DEAF-338A-2E90D3481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8AC4-7FFB-4949-85A6-38E157E32414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23DB83-08E6-54E9-B700-5ECB16B8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2A60-3543-4480-8201-3682BA3CC535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D2F9F1-7A4D-07BC-95CA-CCA5A5CBE87B}"/>
              </a:ext>
            </a:extLst>
          </p:cNvPr>
          <p:cNvSpPr/>
          <p:nvPr userDrawn="1"/>
        </p:nvSpPr>
        <p:spPr>
          <a:xfrm>
            <a:off x="838200" y="1439999"/>
            <a:ext cx="11353800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clipart, arts de la table&#10;&#10;Description générée automatiquement">
            <a:extLst>
              <a:ext uri="{FF2B5EF4-FFF2-40B4-BE49-F238E27FC236}">
                <a16:creationId xmlns:a16="http://schemas.microsoft.com/office/drawing/2014/main" id="{DABFAAA9-DC0A-544E-140D-1E7976857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87" y="6355915"/>
            <a:ext cx="171102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575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t 2 co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CC9C7E-24E6-059C-10FB-E7C004D7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5181600" cy="1440000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FB8283-E69D-7A70-12CA-1E5CEA72D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1999"/>
            <a:ext cx="5181600" cy="4664964"/>
          </a:xfrm>
        </p:spPr>
        <p:txBody>
          <a:bodyPr lIns="0" tIns="252000" rIns="0"/>
          <a:lstStyle>
            <a:lvl1pPr>
              <a:lnSpc>
                <a:spcPct val="100000"/>
              </a:lnSpc>
              <a:spcBef>
                <a:spcPts val="1800"/>
              </a:spcBef>
              <a:defRPr sz="2600" b="1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3pPr>
            <a:lvl4pPr marL="540000">
              <a:lnSpc>
                <a:spcPct val="100000"/>
              </a:lnSpc>
              <a:spcBef>
                <a:spcPts val="800"/>
              </a:spcBef>
              <a:defRPr sz="2200">
                <a:latin typeface="+mn-lt"/>
              </a:defRPr>
            </a:lvl4pPr>
            <a:lvl5pPr marL="54000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FAF6E9-265A-DEAF-338A-2E90D3481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/>
          <a:p>
            <a:fld id="{63DA8AC4-7FFB-4949-85A6-38E157E32414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23DB83-08E6-54E9-B700-5ECB16B8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243A2A60-3543-4480-8201-3682BA3CC535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80C061B-D459-2148-AA4B-8C4ABAAE83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5063" y="0"/>
            <a:ext cx="5138737" cy="1440000"/>
          </a:xfrm>
        </p:spPr>
        <p:txBody>
          <a:bodyPr lIns="0" rIns="0"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F1B0D-0F19-5757-444E-DB34A13208D8}"/>
              </a:ext>
            </a:extLst>
          </p:cNvPr>
          <p:cNvSpPr/>
          <p:nvPr userDrawn="1"/>
        </p:nvSpPr>
        <p:spPr>
          <a:xfrm>
            <a:off x="838201" y="1439999"/>
            <a:ext cx="5181599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B09BBA-E2D5-2DEB-3AD1-3AC7A77831C6}"/>
              </a:ext>
            </a:extLst>
          </p:cNvPr>
          <p:cNvSpPr/>
          <p:nvPr userDrawn="1"/>
        </p:nvSpPr>
        <p:spPr>
          <a:xfrm>
            <a:off x="6215064" y="1439999"/>
            <a:ext cx="5138736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52000" rIns="0"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texte, clipart, arts de la table&#10;&#10;Description générée automatiquement">
            <a:extLst>
              <a:ext uri="{FF2B5EF4-FFF2-40B4-BE49-F238E27FC236}">
                <a16:creationId xmlns:a16="http://schemas.microsoft.com/office/drawing/2014/main" id="{A6BA6803-5D69-BA01-B60B-2C891F487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87" y="6355915"/>
            <a:ext cx="1711026" cy="365125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E8FBB3A-9DFF-EF84-E0FD-2FDE930E86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5063" y="1511300"/>
            <a:ext cx="5138737" cy="4665663"/>
          </a:xfrm>
        </p:spPr>
        <p:txBody>
          <a:bodyPr lIns="0" tIns="252000" rIns="0"/>
          <a:lstStyle>
            <a:lvl1pPr>
              <a:lnSpc>
                <a:spcPct val="100000"/>
              </a:lnSpc>
              <a:spcBef>
                <a:spcPts val="1800"/>
              </a:spcBef>
              <a:defRPr sz="2600" b="1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3pPr>
            <a:lvl4pPr marL="540000">
              <a:lnSpc>
                <a:spcPct val="100000"/>
              </a:lnSpc>
              <a:spcBef>
                <a:spcPts val="800"/>
              </a:spcBef>
              <a:defRPr sz="2200">
                <a:latin typeface="+mn-lt"/>
              </a:defRPr>
            </a:lvl4pPr>
            <a:lvl5pPr marL="54000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573905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FAF6E9-265A-DEAF-338A-2E90D3481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/>
          <a:p>
            <a:fld id="{63DA8AC4-7FFB-4949-85A6-38E157E32414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23DB83-08E6-54E9-B700-5ECB16B8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243A2A60-3543-4480-8201-3682BA3CC535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80C061B-D459-2148-AA4B-8C4ABAAE83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0487" y="0"/>
            <a:ext cx="6113313" cy="1440000"/>
          </a:xfrm>
        </p:spPr>
        <p:txBody>
          <a:bodyPr lIns="0" rIns="0"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B09BBA-E2D5-2DEB-3AD1-3AC7A77831C6}"/>
              </a:ext>
            </a:extLst>
          </p:cNvPr>
          <p:cNvSpPr/>
          <p:nvPr userDrawn="1"/>
        </p:nvSpPr>
        <p:spPr>
          <a:xfrm>
            <a:off x="5240487" y="1439999"/>
            <a:ext cx="6113313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52000" rIns="0"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texte, clipart, arts de la table&#10;&#10;Description générée automatiquement">
            <a:extLst>
              <a:ext uri="{FF2B5EF4-FFF2-40B4-BE49-F238E27FC236}">
                <a16:creationId xmlns:a16="http://schemas.microsoft.com/office/drawing/2014/main" id="{A6BA6803-5D69-BA01-B60B-2C891F487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87" y="6355915"/>
            <a:ext cx="1711026" cy="365125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E8FBB3A-9DFF-EF84-E0FD-2FDE930E86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0487" y="1511300"/>
            <a:ext cx="6113313" cy="4665663"/>
          </a:xfrm>
        </p:spPr>
        <p:txBody>
          <a:bodyPr lIns="0" tIns="252000" rIns="0"/>
          <a:lstStyle>
            <a:lvl1pPr>
              <a:lnSpc>
                <a:spcPct val="100000"/>
              </a:lnSpc>
              <a:spcBef>
                <a:spcPts val="1800"/>
              </a:spcBef>
              <a:defRPr sz="2600" b="1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3pPr>
            <a:lvl4pPr marL="540000">
              <a:lnSpc>
                <a:spcPct val="100000"/>
              </a:lnSpc>
              <a:spcBef>
                <a:spcPts val="800"/>
              </a:spcBef>
              <a:defRPr sz="2200">
                <a:latin typeface="+mn-lt"/>
              </a:defRPr>
            </a:lvl4pPr>
            <a:lvl5pPr marL="54000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732BB7-2A2A-6661-106C-759396DAE6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292100"/>
            <a:ext cx="4025900" cy="588486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0663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FAF6E9-265A-DEAF-338A-2E90D3481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/>
          <a:p>
            <a:fld id="{63DA8AC4-7FFB-4949-85A6-38E157E32414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23DB83-08E6-54E9-B700-5ECB16B8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243A2A60-3543-4480-8201-3682BA3CC535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80C061B-D459-2148-AA4B-8C4ABAAE83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0487" y="1917000"/>
            <a:ext cx="6113313" cy="1440000"/>
          </a:xfrm>
        </p:spPr>
        <p:txBody>
          <a:bodyPr lIns="0" rIns="0"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B09BBA-E2D5-2DEB-3AD1-3AC7A77831C6}"/>
              </a:ext>
            </a:extLst>
          </p:cNvPr>
          <p:cNvSpPr/>
          <p:nvPr userDrawn="1"/>
        </p:nvSpPr>
        <p:spPr>
          <a:xfrm>
            <a:off x="5240487" y="3357000"/>
            <a:ext cx="6113313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52000" rIns="0"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texte, clipart, arts de la table&#10;&#10;Description générée automatiquement">
            <a:extLst>
              <a:ext uri="{FF2B5EF4-FFF2-40B4-BE49-F238E27FC236}">
                <a16:creationId xmlns:a16="http://schemas.microsoft.com/office/drawing/2014/main" id="{A6BA6803-5D69-BA01-B60B-2C891F487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87" y="6355915"/>
            <a:ext cx="1711026" cy="365125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E8FBB3A-9DFF-EF84-E0FD-2FDE930E86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0487" y="3429000"/>
            <a:ext cx="6113313" cy="2747963"/>
          </a:xfrm>
        </p:spPr>
        <p:txBody>
          <a:bodyPr lIns="0" tIns="252000" rIns="0">
            <a:no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2600" b="1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>
                <a:latin typeface="+mn-lt"/>
              </a:defRPr>
            </a:lvl2pPr>
            <a:lvl3pPr>
              <a:spcBef>
                <a:spcPts val="800"/>
              </a:spcBef>
              <a:defRPr sz="2200">
                <a:latin typeface="+mn-lt"/>
              </a:defRPr>
            </a:lvl3pPr>
            <a:lvl4pPr>
              <a:spcBef>
                <a:spcPts val="800"/>
              </a:spcBef>
              <a:defRPr sz="2200">
                <a:latin typeface="+mn-lt"/>
              </a:defRPr>
            </a:lvl4pPr>
            <a:lvl5pPr>
              <a:spcBef>
                <a:spcPts val="800"/>
              </a:spcBef>
              <a:defRPr sz="22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732BB7-2A2A-6661-106C-759396DAE6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292100"/>
            <a:ext cx="4025900" cy="588486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1214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11739427-8925-2AC5-5F21-714833A011B5}"/>
              </a:ext>
            </a:extLst>
          </p:cNvPr>
          <p:cNvSpPr/>
          <p:nvPr userDrawn="1"/>
        </p:nvSpPr>
        <p:spPr>
          <a:xfrm>
            <a:off x="3440487" y="-473779"/>
            <a:ext cx="3600000" cy="360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FAF6E9-265A-DEAF-338A-2E90D3481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/>
          <a:p>
            <a:fld id="{63DA8AC4-7FFB-4949-85A6-38E157E32414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23DB83-08E6-54E9-B700-5ECB16B8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243A2A60-3543-4480-8201-3682BA3CC535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80C061B-D459-2148-AA4B-8C4ABAAE83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0487" y="0"/>
            <a:ext cx="6113313" cy="1440000"/>
          </a:xfrm>
        </p:spPr>
        <p:txBody>
          <a:bodyPr lIns="0" rIns="0"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B09BBA-E2D5-2DEB-3AD1-3AC7A77831C6}"/>
              </a:ext>
            </a:extLst>
          </p:cNvPr>
          <p:cNvSpPr/>
          <p:nvPr userDrawn="1"/>
        </p:nvSpPr>
        <p:spPr>
          <a:xfrm>
            <a:off x="5240487" y="1439999"/>
            <a:ext cx="6113313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52000" rIns="0"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texte, clipart, arts de la table&#10;&#10;Description générée automatiquement">
            <a:extLst>
              <a:ext uri="{FF2B5EF4-FFF2-40B4-BE49-F238E27FC236}">
                <a16:creationId xmlns:a16="http://schemas.microsoft.com/office/drawing/2014/main" id="{A6BA6803-5D69-BA01-B60B-2C891F487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87" y="6355915"/>
            <a:ext cx="1711026" cy="365125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E8FBB3A-9DFF-EF84-E0FD-2FDE930E86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0487" y="1511300"/>
            <a:ext cx="6113313" cy="4665663"/>
          </a:xfrm>
        </p:spPr>
        <p:txBody>
          <a:bodyPr lIns="0" tIns="252000" rIns="0"/>
          <a:lstStyle>
            <a:lvl1pPr>
              <a:lnSpc>
                <a:spcPct val="100000"/>
              </a:lnSpc>
              <a:spcBef>
                <a:spcPts val="1800"/>
              </a:spcBef>
              <a:defRPr sz="2600" b="1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3pPr>
            <a:lvl4pPr marL="540000">
              <a:lnSpc>
                <a:spcPct val="100000"/>
              </a:lnSpc>
              <a:spcBef>
                <a:spcPts val="800"/>
              </a:spcBef>
              <a:defRPr sz="2200">
                <a:latin typeface="+mn-lt"/>
              </a:defRPr>
            </a:lvl4pPr>
            <a:lvl5pPr marL="540000" indent="0">
              <a:lnSpc>
                <a:spcPct val="100000"/>
              </a:lnSpc>
              <a:spcBef>
                <a:spcPts val="800"/>
              </a:spcBef>
              <a:buFontTx/>
              <a:buNone/>
              <a:defRPr sz="22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732BB7-2A2A-6661-106C-759396DAE6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292100"/>
            <a:ext cx="4025900" cy="588486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1059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B33B43-B700-9A0F-61E4-329344C65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40000"/>
          </a:xfrm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2540B5E-F917-C186-582E-1F357696F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fld id="{63DA8AC4-7FFB-4949-85A6-38E157E32414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4D3422-CB51-DD8A-677E-AC8EC1C6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243A2A60-3543-4480-8201-3682BA3CC535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767E47-02E6-C131-78AA-4D516A7F8589}"/>
              </a:ext>
            </a:extLst>
          </p:cNvPr>
          <p:cNvSpPr/>
          <p:nvPr userDrawn="1"/>
        </p:nvSpPr>
        <p:spPr>
          <a:xfrm>
            <a:off x="838200" y="1439999"/>
            <a:ext cx="11353800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clipart, arts de la table&#10;&#10;Description générée automatiquement">
            <a:extLst>
              <a:ext uri="{FF2B5EF4-FFF2-40B4-BE49-F238E27FC236}">
                <a16:creationId xmlns:a16="http://schemas.microsoft.com/office/drawing/2014/main" id="{84E3A4A1-C5C9-D7F8-F2A8-A18E9A1840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87" y="6355915"/>
            <a:ext cx="171102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8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ADCBD4-70E3-7693-38A7-46C1355B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D4CC3B-2054-5079-0DA2-0273F46FB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C6ABAB-5C0F-07E2-29E8-847735D284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A8AC4-7FFB-4949-85A6-38E157E32414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12DC2C-322E-0AC6-417B-E837A2D72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D62B9C-CDDC-BD8F-797A-ED528DA21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A2A60-3543-4480-8201-3682BA3CC5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13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50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75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4pPr>
      <a:lvl5pPr marL="104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vpe@liste.parisnanterre.fr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dentite.parisnanterre.f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.parisnanterre.f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il.parisnanterre.fr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office.parisnanterre.fr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suite.parisnanterre.f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edumail.parisnanterre.fr/" TargetMode="Externa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ssistance-dri.parisnanterre.f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il.parisnanterre.fr/" TargetMode="External"/><Relationship Id="rId7" Type="http://schemas.openxmlformats.org/officeDocument/2006/relationships/hyperlink" Target="https://dri.parisnanterre.f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dumail.parisnanterre.fr/" TargetMode="External"/><Relationship Id="rId5" Type="http://schemas.openxmlformats.org/officeDocument/2006/relationships/hyperlink" Target="https://gsuite.parisnanterre.fr/" TargetMode="External"/><Relationship Id="rId4" Type="http://schemas.openxmlformats.org/officeDocument/2006/relationships/hyperlink" Target="https://office.parisnanterre.fr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nligne.parisnanterre.fr/" TargetMode="External"/><Relationship Id="rId2" Type="http://schemas.openxmlformats.org/officeDocument/2006/relationships/hyperlink" Target="https://service-comete.parisnanterre.fr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dri.parisnanterre.fr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service-comete.parisnanterre.fr/" TargetMode="External"/><Relationship Id="rId4" Type="http://schemas.openxmlformats.org/officeDocument/2006/relationships/hyperlink" Target="https://coursenligne.parisnanterre.fr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ations.parisnanterre.fr/fr/index.html" TargetMode="Externa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dri.parisnanterre.fr/mesures-relatives-aux-cyberattaques/" TargetMode="External"/><Relationship Id="rId3" Type="http://schemas.openxmlformats.org/officeDocument/2006/relationships/hyperlink" Target="https://www.cnil.fr/fr/les-conseils-de-la-cnil-pour-un-bon-mot-de-passe" TargetMode="External"/><Relationship Id="rId7" Type="http://schemas.openxmlformats.org/officeDocument/2006/relationships/hyperlink" Target="https://dri.parisnanterre.fr/se-premunir-contre-les-logiciels-malveillants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cnil.fr/fr/cnil-direct/question/le-phishing-cest-quoi" TargetMode="External"/><Relationship Id="rId5" Type="http://schemas.openxmlformats.org/officeDocument/2006/relationships/hyperlink" Target="https://www.cnil.fr/fr/questions-reponses-sur-la-nouvelle-recommandation-relative-aux-mots-de-passe-et-autres-secrets" TargetMode="External"/><Relationship Id="rId4" Type="http://schemas.openxmlformats.org/officeDocument/2006/relationships/hyperlink" Target="https://www.cnil.fr/fr/mots-de-passe-une-nouvelle-recommandation-pour-maitriser-sa-securite" TargetMode="External"/><Relationship Id="rId9" Type="http://schemas.openxmlformats.org/officeDocument/2006/relationships/hyperlink" Target="https://www.cybermalveillance.gouv.fr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risnanterre.fr/notre-organisation/unite-de-formation-et-de-recherche" TargetMode="Externa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pi.parisnanterre.fr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462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97F2D6-256F-9B4F-944D-FAE05482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ÉLUE.ES ÉTUDIANT.ES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91CF58-8CFF-2C43-97FC-6677631E2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260"/>
              </a:spcBef>
            </a:pPr>
            <a:r>
              <a:rPr lang="fr-FR" b="0" dirty="0" err="1"/>
              <a:t>Élu.e.s</a:t>
            </a:r>
            <a:r>
              <a:rPr lang="fr-FR" b="0" spc="-25" dirty="0"/>
              <a:t> </a:t>
            </a:r>
            <a:r>
              <a:rPr lang="fr-FR" b="0" dirty="0"/>
              <a:t>par</a:t>
            </a:r>
            <a:r>
              <a:rPr lang="fr-FR" b="0" spc="-25" dirty="0"/>
              <a:t> </a:t>
            </a:r>
            <a:r>
              <a:rPr lang="fr-FR" b="0" dirty="0"/>
              <a:t>les</a:t>
            </a:r>
            <a:r>
              <a:rPr lang="fr-FR" b="0" spc="-30" dirty="0"/>
              <a:t> </a:t>
            </a:r>
            <a:r>
              <a:rPr lang="fr-FR" b="0" dirty="0" err="1"/>
              <a:t>étudiant.e.s</a:t>
            </a:r>
            <a:r>
              <a:rPr lang="fr-FR" b="0" spc="-25" dirty="0"/>
              <a:t> </a:t>
            </a:r>
            <a:r>
              <a:rPr lang="fr-FR" b="0" dirty="0"/>
              <a:t>pour</a:t>
            </a:r>
            <a:r>
              <a:rPr lang="fr-FR" b="0" spc="-20" dirty="0"/>
              <a:t> </a:t>
            </a:r>
            <a:r>
              <a:rPr lang="fr-FR" dirty="0">
                <a:cs typeface="Calibri"/>
              </a:rPr>
              <a:t>2</a:t>
            </a:r>
            <a:r>
              <a:rPr lang="fr-FR" spc="-25" dirty="0">
                <a:cs typeface="Calibri"/>
              </a:rPr>
              <a:t> </a:t>
            </a:r>
            <a:r>
              <a:rPr lang="fr-FR" dirty="0">
                <a:cs typeface="Calibri"/>
              </a:rPr>
              <a:t>ans</a:t>
            </a:r>
            <a:r>
              <a:rPr lang="fr-FR" spc="-30" dirty="0">
                <a:cs typeface="Calibri"/>
              </a:rPr>
              <a:t> </a:t>
            </a:r>
            <a:r>
              <a:rPr lang="fr-FR" dirty="0"/>
              <a:t>dans</a:t>
            </a:r>
            <a:r>
              <a:rPr lang="fr-FR" spc="-25" dirty="0"/>
              <a:t> </a:t>
            </a:r>
            <a:r>
              <a:rPr lang="fr-FR" spc="-50" dirty="0"/>
              <a:t>:</a:t>
            </a:r>
          </a:p>
          <a:p>
            <a:pPr marL="379095" algn="just">
              <a:spcBef>
                <a:spcPts val="160"/>
              </a:spcBef>
            </a:pPr>
            <a:r>
              <a:rPr lang="fr-FR" dirty="0"/>
              <a:t>-</a:t>
            </a:r>
            <a:r>
              <a:rPr lang="fr-FR" spc="-30" dirty="0"/>
              <a:t> </a:t>
            </a:r>
            <a:r>
              <a:rPr lang="fr-FR" dirty="0">
                <a:cs typeface="Calibri"/>
              </a:rPr>
              <a:t>les</a:t>
            </a:r>
            <a:r>
              <a:rPr lang="fr-FR" spc="-25" dirty="0">
                <a:cs typeface="Calibri"/>
              </a:rPr>
              <a:t> </a:t>
            </a:r>
            <a:r>
              <a:rPr lang="fr-FR" dirty="0">
                <a:cs typeface="Calibri"/>
              </a:rPr>
              <a:t>conseils</a:t>
            </a:r>
            <a:r>
              <a:rPr lang="fr-FR" spc="-25" dirty="0">
                <a:cs typeface="Calibri"/>
              </a:rPr>
              <a:t> </a:t>
            </a:r>
            <a:r>
              <a:rPr lang="fr-FR" spc="-10" dirty="0">
                <a:cs typeface="Calibri"/>
              </a:rPr>
              <a:t>d’UFR</a:t>
            </a:r>
          </a:p>
          <a:p>
            <a:pPr marL="379095" algn="just">
              <a:spcBef>
                <a:spcPts val="160"/>
              </a:spcBef>
            </a:pPr>
            <a:r>
              <a:rPr lang="fr-FR" dirty="0"/>
              <a:t>-</a:t>
            </a:r>
            <a:r>
              <a:rPr lang="fr-FR" spc="-45" dirty="0"/>
              <a:t> </a:t>
            </a:r>
            <a:r>
              <a:rPr lang="fr-FR" dirty="0">
                <a:cs typeface="Calibri"/>
              </a:rPr>
              <a:t>les</a:t>
            </a:r>
            <a:r>
              <a:rPr lang="fr-FR" spc="-40" dirty="0">
                <a:cs typeface="Calibri"/>
              </a:rPr>
              <a:t> </a:t>
            </a:r>
            <a:r>
              <a:rPr lang="fr-FR" dirty="0">
                <a:cs typeface="Calibri"/>
              </a:rPr>
              <a:t>conseils</a:t>
            </a:r>
            <a:r>
              <a:rPr lang="fr-FR" spc="-40" dirty="0">
                <a:cs typeface="Calibri"/>
              </a:rPr>
              <a:t> </a:t>
            </a:r>
            <a:r>
              <a:rPr lang="fr-FR" dirty="0">
                <a:cs typeface="Calibri"/>
              </a:rPr>
              <a:t>centraux</a:t>
            </a:r>
            <a:r>
              <a:rPr lang="fr-FR" spc="-40" dirty="0">
                <a:cs typeface="Calibri"/>
              </a:rPr>
              <a:t> </a:t>
            </a:r>
            <a:r>
              <a:rPr lang="fr-FR" dirty="0">
                <a:cs typeface="Calibri"/>
              </a:rPr>
              <a:t>(CA</a:t>
            </a:r>
            <a:r>
              <a:rPr lang="fr-FR" spc="-40" dirty="0">
                <a:cs typeface="Calibri"/>
              </a:rPr>
              <a:t> </a:t>
            </a:r>
            <a:r>
              <a:rPr lang="fr-FR" dirty="0">
                <a:cs typeface="Calibri"/>
              </a:rPr>
              <a:t>et</a:t>
            </a:r>
            <a:r>
              <a:rPr lang="fr-FR" spc="-45" dirty="0">
                <a:cs typeface="Calibri"/>
              </a:rPr>
              <a:t> </a:t>
            </a:r>
            <a:r>
              <a:rPr lang="fr-FR" spc="-10" dirty="0">
                <a:cs typeface="Calibri"/>
              </a:rPr>
              <a:t>CFVU)</a:t>
            </a:r>
          </a:p>
          <a:p>
            <a:pPr algn="just">
              <a:spcBef>
                <a:spcPts val="2535"/>
              </a:spcBef>
            </a:pPr>
            <a:endParaRPr lang="fr-FR" spc="-10" dirty="0">
              <a:cs typeface="Calibri"/>
            </a:endParaRPr>
          </a:p>
          <a:p>
            <a:pPr marL="12065" marR="5080" algn="just">
              <a:lnSpc>
                <a:spcPct val="113199"/>
              </a:lnSpc>
            </a:pPr>
            <a:r>
              <a:rPr lang="fr-FR" sz="2000" dirty="0">
                <a:cs typeface="Calibri"/>
              </a:rPr>
              <a:t>→</a:t>
            </a:r>
            <a:r>
              <a:rPr lang="fr-FR" sz="2000" spc="120" dirty="0">
                <a:cs typeface="Calibri"/>
              </a:rPr>
              <a:t> </a:t>
            </a:r>
            <a:r>
              <a:rPr lang="fr-FR" spc="-10" dirty="0">
                <a:cs typeface="Calibri"/>
              </a:rPr>
              <a:t>Représentent</a:t>
            </a:r>
            <a:r>
              <a:rPr lang="fr-FR" spc="-50" dirty="0">
                <a:cs typeface="Calibri"/>
              </a:rPr>
              <a:t> </a:t>
            </a:r>
            <a:r>
              <a:rPr lang="fr-FR" dirty="0">
                <a:cs typeface="Calibri"/>
              </a:rPr>
              <a:t>les</a:t>
            </a:r>
            <a:r>
              <a:rPr lang="fr-FR" spc="-45" dirty="0">
                <a:cs typeface="Calibri"/>
              </a:rPr>
              <a:t> </a:t>
            </a:r>
            <a:r>
              <a:rPr lang="fr-FR" dirty="0" err="1">
                <a:cs typeface="Calibri"/>
              </a:rPr>
              <a:t>étudiant.e.s</a:t>
            </a:r>
            <a:r>
              <a:rPr lang="fr-FR" spc="-45" dirty="0">
                <a:cs typeface="Calibri"/>
              </a:rPr>
              <a:t> </a:t>
            </a:r>
            <a:r>
              <a:rPr lang="fr-FR" b="0" dirty="0"/>
              <a:t>dans</a:t>
            </a:r>
            <a:r>
              <a:rPr lang="fr-FR" b="0" spc="-45" dirty="0"/>
              <a:t> </a:t>
            </a:r>
            <a:r>
              <a:rPr lang="fr-FR" b="0" dirty="0"/>
              <a:t>les</a:t>
            </a:r>
            <a:r>
              <a:rPr lang="fr-FR" b="0" spc="-50" dirty="0"/>
              <a:t> </a:t>
            </a:r>
            <a:r>
              <a:rPr lang="fr-FR" b="0" dirty="0"/>
              <a:t>instances</a:t>
            </a:r>
            <a:r>
              <a:rPr lang="fr-FR" b="0" spc="-45" dirty="0"/>
              <a:t> </a:t>
            </a:r>
            <a:r>
              <a:rPr lang="fr-FR" b="0" dirty="0"/>
              <a:t>de</a:t>
            </a:r>
            <a:r>
              <a:rPr lang="fr-FR" b="0" spc="-45" dirty="0"/>
              <a:t> </a:t>
            </a:r>
            <a:r>
              <a:rPr lang="fr-FR" b="0" spc="-10" dirty="0"/>
              <a:t>l’Université </a:t>
            </a:r>
            <a:r>
              <a:rPr lang="fr-FR" b="0" dirty="0"/>
              <a:t>dont</a:t>
            </a:r>
            <a:r>
              <a:rPr lang="fr-FR" b="0" spc="-60" dirty="0"/>
              <a:t> </a:t>
            </a:r>
            <a:r>
              <a:rPr lang="fr-FR" b="0" dirty="0"/>
              <a:t>les</a:t>
            </a:r>
            <a:r>
              <a:rPr lang="fr-FR" b="0" spc="-55" dirty="0"/>
              <a:t> </a:t>
            </a:r>
            <a:r>
              <a:rPr lang="fr-FR" b="0" dirty="0"/>
              <a:t>décisions</a:t>
            </a:r>
            <a:r>
              <a:rPr lang="fr-FR" b="0" spc="-60" dirty="0"/>
              <a:t> </a:t>
            </a:r>
            <a:r>
              <a:rPr lang="fr-FR" b="0" dirty="0"/>
              <a:t>concernent</a:t>
            </a:r>
            <a:r>
              <a:rPr lang="fr-FR" b="0" spc="-55" dirty="0"/>
              <a:t> </a:t>
            </a:r>
            <a:r>
              <a:rPr lang="fr-FR" spc="-10" dirty="0" err="1">
                <a:cs typeface="Calibri"/>
              </a:rPr>
              <a:t>tous.tes</a:t>
            </a:r>
            <a:r>
              <a:rPr lang="fr-FR" spc="-55" dirty="0">
                <a:cs typeface="Calibri"/>
              </a:rPr>
              <a:t> </a:t>
            </a:r>
            <a:r>
              <a:rPr lang="fr-FR" dirty="0">
                <a:cs typeface="Calibri"/>
              </a:rPr>
              <a:t>les</a:t>
            </a:r>
            <a:r>
              <a:rPr lang="fr-FR" spc="-55" dirty="0">
                <a:cs typeface="Calibri"/>
              </a:rPr>
              <a:t> </a:t>
            </a:r>
            <a:r>
              <a:rPr lang="fr-FR" dirty="0">
                <a:cs typeface="Calibri"/>
              </a:rPr>
              <a:t>étudiant.es</a:t>
            </a:r>
            <a:r>
              <a:rPr lang="fr-FR" spc="-55" dirty="0">
                <a:cs typeface="Calibri"/>
              </a:rPr>
              <a:t> </a:t>
            </a:r>
            <a:r>
              <a:rPr lang="fr-FR" spc="-10" dirty="0">
                <a:cs typeface="Calibri"/>
              </a:rPr>
              <a:t>directement</a:t>
            </a:r>
            <a:endParaRPr lang="fr-FR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75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97F2D6-256F-9B4F-944D-FAE05482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La Vice-Présidence étudiante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91CF58-8CFF-2C43-97FC-6677631E2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6013" marR="1108710" indent="-1116013">
              <a:lnSpc>
                <a:spcPct val="106100"/>
              </a:lnSpc>
              <a:spcBef>
                <a:spcPts val="95"/>
              </a:spcBef>
            </a:pPr>
            <a:r>
              <a:rPr lang="fr-FR" sz="2200" b="0" dirty="0">
                <a:cs typeface="Calibri"/>
              </a:rPr>
              <a:t>Élue</a:t>
            </a:r>
            <a:r>
              <a:rPr lang="fr-FR" sz="2200" b="0" spc="-1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pour</a:t>
            </a:r>
            <a:r>
              <a:rPr lang="fr-FR" sz="2200" b="0" spc="-1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un</a:t>
            </a:r>
            <a:r>
              <a:rPr lang="fr-FR" sz="2200" b="0" spc="-3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mandat</a:t>
            </a:r>
            <a:r>
              <a:rPr lang="fr-FR" sz="2200" spc="-1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de</a:t>
            </a:r>
            <a:r>
              <a:rPr lang="fr-FR" sz="2200" spc="-1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2</a:t>
            </a:r>
            <a:r>
              <a:rPr lang="fr-FR" sz="2200" spc="-1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ans</a:t>
            </a:r>
            <a:r>
              <a:rPr lang="fr-FR" sz="2200" spc="-20" dirty="0">
                <a:cs typeface="Calibri"/>
              </a:rPr>
              <a:t> </a:t>
            </a:r>
            <a:r>
              <a:rPr lang="fr-FR" sz="2200" b="0" spc="-25" dirty="0">
                <a:cs typeface="Calibri"/>
              </a:rPr>
              <a:t>par</a:t>
            </a:r>
            <a:r>
              <a:rPr lang="fr-FR" sz="2200" b="0" spc="550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les</a:t>
            </a:r>
            <a:r>
              <a:rPr lang="fr-FR" sz="2200" b="0" spc="-4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membres</a:t>
            </a:r>
            <a:r>
              <a:rPr lang="fr-FR" sz="2200" b="0" spc="-4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du</a:t>
            </a:r>
            <a:r>
              <a:rPr lang="fr-FR" sz="2200" b="0" spc="-4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Conseil</a:t>
            </a:r>
            <a:r>
              <a:rPr lang="fr-FR" sz="2200" b="0" spc="-40" dirty="0">
                <a:cs typeface="Calibri"/>
              </a:rPr>
              <a:t> </a:t>
            </a:r>
            <a:r>
              <a:rPr lang="fr-FR" sz="2200" b="0" spc="-10" dirty="0">
                <a:cs typeface="Calibri"/>
              </a:rPr>
              <a:t>Académique,</a:t>
            </a:r>
            <a:endParaRPr lang="fr-FR" sz="2200" b="0" dirty="0">
              <a:cs typeface="Calibri"/>
            </a:endParaRPr>
          </a:p>
          <a:p>
            <a:pPr>
              <a:spcBef>
                <a:spcPts val="160"/>
              </a:spcBef>
            </a:pPr>
            <a:r>
              <a:rPr lang="fr-FR" sz="2200" b="0" dirty="0">
                <a:cs typeface="Calibri"/>
              </a:rPr>
              <a:t>dont</a:t>
            </a:r>
            <a:r>
              <a:rPr lang="fr-FR" sz="2200" b="0" spc="-60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font</a:t>
            </a:r>
            <a:r>
              <a:rPr lang="fr-FR" sz="2200" b="0" spc="-5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parti.es</a:t>
            </a:r>
            <a:r>
              <a:rPr lang="fr-FR" sz="2200" b="0" spc="-5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les</a:t>
            </a:r>
            <a:r>
              <a:rPr lang="fr-FR" sz="2200" b="0" spc="-55" dirty="0">
                <a:cs typeface="Calibri"/>
              </a:rPr>
              <a:t> </a:t>
            </a:r>
            <a:r>
              <a:rPr lang="fr-FR" sz="2200" b="0" spc="-10" dirty="0" err="1">
                <a:cs typeface="Calibri"/>
              </a:rPr>
              <a:t>représentant.e.s</a:t>
            </a:r>
            <a:r>
              <a:rPr lang="fr-FR" sz="2200" b="0" spc="-55" dirty="0">
                <a:cs typeface="Calibri"/>
              </a:rPr>
              <a:t> </a:t>
            </a:r>
            <a:r>
              <a:rPr lang="fr-FR" sz="2200" b="0" spc="-10" dirty="0" err="1" smtClean="0">
                <a:cs typeface="Calibri"/>
              </a:rPr>
              <a:t>étudiant.e.s</a:t>
            </a:r>
            <a:endParaRPr lang="fr-FR" sz="2200" b="0" dirty="0" smtClean="0">
              <a:cs typeface="Calibri"/>
            </a:endParaRPr>
          </a:p>
          <a:p>
            <a:pPr>
              <a:spcBef>
                <a:spcPts val="160"/>
              </a:spcBef>
            </a:pPr>
            <a:endParaRPr lang="fr-FR" sz="2200" b="0" dirty="0">
              <a:cs typeface="Calibri"/>
            </a:endParaRPr>
          </a:p>
          <a:p>
            <a:pPr>
              <a:spcBef>
                <a:spcPts val="160"/>
              </a:spcBef>
            </a:pPr>
            <a:r>
              <a:rPr lang="fr-FR" sz="1800" b="0" dirty="0" smtClean="0">
                <a:cs typeface="Calibri"/>
              </a:rPr>
              <a:t>→</a:t>
            </a:r>
            <a:r>
              <a:rPr lang="fr-FR" sz="1800" b="0" spc="60" dirty="0" smtClean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En</a:t>
            </a:r>
            <a:r>
              <a:rPr lang="fr-FR" sz="2200" b="0" spc="-2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charge</a:t>
            </a:r>
            <a:r>
              <a:rPr lang="fr-FR" sz="2200" b="0" spc="-3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d’animer</a:t>
            </a:r>
            <a:r>
              <a:rPr lang="fr-FR" sz="2200" spc="-3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les</a:t>
            </a:r>
            <a:r>
              <a:rPr lang="fr-FR" sz="2200" spc="-3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questions</a:t>
            </a:r>
            <a:r>
              <a:rPr lang="fr-FR" sz="2200" spc="-3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de</a:t>
            </a:r>
            <a:r>
              <a:rPr lang="fr-FR" sz="2200" spc="-3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vie</a:t>
            </a:r>
            <a:r>
              <a:rPr lang="fr-FR" sz="2200" spc="-15" dirty="0">
                <a:cs typeface="Calibri"/>
              </a:rPr>
              <a:t> </a:t>
            </a:r>
            <a:r>
              <a:rPr lang="fr-FR" sz="2200" spc="-10" dirty="0">
                <a:cs typeface="Calibri"/>
              </a:rPr>
              <a:t>étudiante</a:t>
            </a:r>
            <a:endParaRPr lang="fr-FR" sz="2200" dirty="0">
              <a:cs typeface="Calibri"/>
            </a:endParaRPr>
          </a:p>
          <a:p>
            <a:pPr>
              <a:spcBef>
                <a:spcPts val="160"/>
              </a:spcBef>
            </a:pPr>
            <a:r>
              <a:rPr lang="fr-FR" sz="1800" b="0" dirty="0">
                <a:cs typeface="Calibri"/>
              </a:rPr>
              <a:t>→</a:t>
            </a:r>
            <a:r>
              <a:rPr lang="fr-FR" sz="1800" b="0" spc="-3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Fais</a:t>
            </a:r>
            <a:r>
              <a:rPr lang="fr-FR" sz="2200" spc="-3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le</a:t>
            </a:r>
            <a:r>
              <a:rPr lang="fr-FR" sz="2200" spc="-3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lien</a:t>
            </a:r>
            <a:r>
              <a:rPr lang="fr-FR" sz="2200" spc="-3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avec</a:t>
            </a:r>
            <a:r>
              <a:rPr lang="fr-FR" sz="2200" b="0" spc="-3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le</a:t>
            </a:r>
            <a:r>
              <a:rPr lang="fr-FR" sz="2200" b="0" spc="-3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CROUS</a:t>
            </a:r>
            <a:r>
              <a:rPr lang="fr-FR" sz="2200" b="0" spc="-3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et</a:t>
            </a:r>
            <a:r>
              <a:rPr lang="fr-FR" sz="2200" b="0" spc="-30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les</a:t>
            </a:r>
            <a:r>
              <a:rPr lang="fr-FR" sz="2200" b="0" spc="-3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services</a:t>
            </a:r>
            <a:r>
              <a:rPr lang="fr-FR" sz="2200" b="0" spc="-3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de</a:t>
            </a:r>
            <a:r>
              <a:rPr lang="fr-FR" sz="2200" b="0" spc="-35" dirty="0">
                <a:cs typeface="Calibri"/>
              </a:rPr>
              <a:t> </a:t>
            </a:r>
            <a:r>
              <a:rPr lang="fr-FR" sz="2200" b="0" spc="-10" dirty="0" smtClean="0">
                <a:cs typeface="Calibri"/>
              </a:rPr>
              <a:t>l’université</a:t>
            </a:r>
            <a:endParaRPr lang="fr-FR" sz="2200" b="0" dirty="0" smtClean="0">
              <a:cs typeface="Calibri"/>
            </a:endParaRPr>
          </a:p>
          <a:p>
            <a:pPr>
              <a:spcBef>
                <a:spcPts val="160"/>
              </a:spcBef>
            </a:pPr>
            <a:endParaRPr lang="fr-FR" sz="2200" b="0" dirty="0">
              <a:cs typeface="Calibri"/>
            </a:endParaRPr>
          </a:p>
          <a:p>
            <a:pPr>
              <a:spcBef>
                <a:spcPts val="160"/>
              </a:spcBef>
            </a:pPr>
            <a:r>
              <a:rPr lang="fr-FR" sz="2200" dirty="0" smtClean="0">
                <a:cs typeface="Calibri"/>
              </a:rPr>
              <a:t>Projet</a:t>
            </a:r>
            <a:r>
              <a:rPr lang="fr-FR" sz="2200" spc="-60" dirty="0" smtClean="0">
                <a:cs typeface="Calibri"/>
              </a:rPr>
              <a:t> </a:t>
            </a:r>
            <a:r>
              <a:rPr lang="fr-FR" sz="2200" dirty="0">
                <a:cs typeface="Calibri"/>
              </a:rPr>
              <a:t>actuel</a:t>
            </a:r>
            <a:r>
              <a:rPr lang="fr-FR" sz="2200" spc="-5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:</a:t>
            </a:r>
            <a:r>
              <a:rPr lang="fr-FR" sz="2200" spc="-50" dirty="0">
                <a:cs typeface="Calibri"/>
              </a:rPr>
              <a:t> </a:t>
            </a:r>
            <a:r>
              <a:rPr lang="fr-FR" sz="2200" spc="-10" dirty="0">
                <a:cs typeface="Calibri"/>
              </a:rPr>
              <a:t>faciliter</a:t>
            </a:r>
            <a:r>
              <a:rPr lang="fr-FR" sz="2200" spc="-5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et</a:t>
            </a:r>
            <a:r>
              <a:rPr lang="fr-FR" sz="2200" spc="-55" dirty="0">
                <a:cs typeface="Calibri"/>
              </a:rPr>
              <a:t> </a:t>
            </a:r>
            <a:r>
              <a:rPr lang="fr-FR" sz="2200" spc="-10" dirty="0">
                <a:cs typeface="Calibri"/>
              </a:rPr>
              <a:t>travailler</a:t>
            </a:r>
            <a:r>
              <a:rPr lang="fr-FR" sz="2200" spc="-6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autour</a:t>
            </a:r>
            <a:r>
              <a:rPr lang="fr-FR" sz="2200" spc="-5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de</a:t>
            </a:r>
            <a:r>
              <a:rPr lang="fr-FR" sz="2200" spc="-35" dirty="0">
                <a:cs typeface="Calibri"/>
              </a:rPr>
              <a:t> </a:t>
            </a:r>
            <a:r>
              <a:rPr lang="fr-FR" sz="2200" dirty="0">
                <a:solidFill>
                  <a:srgbClr val="E40613"/>
                </a:solidFill>
                <a:cs typeface="Calibri"/>
              </a:rPr>
              <a:t>la</a:t>
            </a:r>
            <a:r>
              <a:rPr lang="fr-FR" sz="2200" spc="-50" dirty="0">
                <a:solidFill>
                  <a:srgbClr val="E40613"/>
                </a:solidFill>
                <a:cs typeface="Calibri"/>
              </a:rPr>
              <a:t> </a:t>
            </a:r>
            <a:r>
              <a:rPr lang="fr-FR" sz="2200" spc="-10" dirty="0">
                <a:solidFill>
                  <a:srgbClr val="E40613"/>
                </a:solidFill>
                <a:cs typeface="Calibri"/>
              </a:rPr>
              <a:t>santé </a:t>
            </a:r>
            <a:r>
              <a:rPr lang="fr-FR" sz="2200" dirty="0">
                <a:solidFill>
                  <a:srgbClr val="E40613"/>
                </a:solidFill>
                <a:cs typeface="Calibri"/>
              </a:rPr>
              <a:t>mentale</a:t>
            </a:r>
            <a:r>
              <a:rPr lang="fr-FR" sz="2200" spc="-55" dirty="0">
                <a:solidFill>
                  <a:srgbClr val="E40613"/>
                </a:solidFill>
                <a:cs typeface="Calibri"/>
              </a:rPr>
              <a:t> </a:t>
            </a:r>
            <a:r>
              <a:rPr lang="fr-FR" sz="2200" dirty="0">
                <a:solidFill>
                  <a:srgbClr val="E40613"/>
                </a:solidFill>
                <a:cs typeface="Calibri"/>
              </a:rPr>
              <a:t>des</a:t>
            </a:r>
            <a:r>
              <a:rPr lang="fr-FR" sz="2200" spc="-55" dirty="0">
                <a:solidFill>
                  <a:srgbClr val="E40613"/>
                </a:solidFill>
                <a:cs typeface="Calibri"/>
              </a:rPr>
              <a:t> </a:t>
            </a:r>
            <a:r>
              <a:rPr lang="fr-FR" sz="2200" spc="-10" dirty="0" err="1">
                <a:solidFill>
                  <a:srgbClr val="E40613"/>
                </a:solidFill>
                <a:cs typeface="Calibri"/>
              </a:rPr>
              <a:t>étudiant.e.s</a:t>
            </a:r>
            <a:r>
              <a:rPr lang="fr-FR" sz="2200" spc="-10" dirty="0">
                <a:solidFill>
                  <a:srgbClr val="E40613"/>
                </a:solidFill>
                <a:cs typeface="Calibri"/>
              </a:rPr>
              <a:t>.</a:t>
            </a:r>
            <a:endParaRPr lang="fr-FR" sz="2200" dirty="0">
              <a:cs typeface="Calibri"/>
            </a:endParaRP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728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97F2D6-256F-9B4F-944D-FAE05482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En cas de besoin…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91CF58-8CFF-2C43-97FC-6677631E2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fr-FR" sz="2200" b="0" spc="-10" dirty="0">
                <a:cs typeface="Calibri"/>
              </a:rPr>
              <a:t>Permanences</a:t>
            </a:r>
            <a:r>
              <a:rPr lang="fr-FR" sz="2200" b="0" spc="-20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à</a:t>
            </a:r>
            <a:r>
              <a:rPr lang="fr-FR" sz="2200" b="0" spc="-1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la</a:t>
            </a:r>
            <a:r>
              <a:rPr lang="fr-FR" sz="2200" b="0" spc="-1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Maison</a:t>
            </a:r>
            <a:r>
              <a:rPr lang="fr-FR" sz="2200" b="0" spc="-20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de</a:t>
            </a:r>
            <a:r>
              <a:rPr lang="fr-FR" sz="2200" b="0" spc="-15" dirty="0">
                <a:cs typeface="Calibri"/>
              </a:rPr>
              <a:t> </a:t>
            </a:r>
            <a:r>
              <a:rPr lang="fr-FR" sz="2200" b="0" spc="-20" dirty="0">
                <a:cs typeface="Calibri"/>
              </a:rPr>
              <a:t>l’</a:t>
            </a:r>
            <a:r>
              <a:rPr lang="fr-FR" sz="2200" b="0" spc="-20" dirty="0" err="1">
                <a:cs typeface="Calibri"/>
              </a:rPr>
              <a:t>étudiant.e</a:t>
            </a:r>
            <a:r>
              <a:rPr lang="fr-FR" sz="2200" b="0" spc="-1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(MDE),</a:t>
            </a:r>
            <a:r>
              <a:rPr lang="fr-FR" sz="2200" b="0" spc="-1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à</a:t>
            </a:r>
            <a:r>
              <a:rPr lang="fr-FR" sz="2200" b="0" spc="-20" dirty="0">
                <a:cs typeface="Calibri"/>
              </a:rPr>
              <a:t> </a:t>
            </a:r>
            <a:r>
              <a:rPr lang="fr-FR" sz="2200" b="0" spc="-25" dirty="0">
                <a:cs typeface="Calibri"/>
              </a:rPr>
              <a:t>l’entrée</a:t>
            </a:r>
            <a:r>
              <a:rPr lang="fr-FR" sz="2200" b="0" spc="-1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du</a:t>
            </a:r>
            <a:r>
              <a:rPr lang="fr-FR" sz="2200" b="0" spc="-1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campus</a:t>
            </a:r>
            <a:r>
              <a:rPr lang="fr-FR" sz="2200" b="0" spc="-15" dirty="0">
                <a:cs typeface="Calibri"/>
              </a:rPr>
              <a:t> </a:t>
            </a:r>
            <a:r>
              <a:rPr lang="fr-FR" sz="2200" b="0" dirty="0">
                <a:cs typeface="Calibri"/>
              </a:rPr>
              <a:t>sur</a:t>
            </a:r>
            <a:r>
              <a:rPr lang="fr-FR" sz="2200" b="0" spc="-20" dirty="0">
                <a:cs typeface="Calibri"/>
              </a:rPr>
              <a:t> </a:t>
            </a:r>
            <a:r>
              <a:rPr lang="fr-FR" sz="2200" b="0" spc="-25" dirty="0">
                <a:cs typeface="Calibri"/>
              </a:rPr>
              <a:t>rendez-</a:t>
            </a:r>
            <a:r>
              <a:rPr lang="fr-FR" sz="2200" b="0" dirty="0">
                <a:cs typeface="Calibri"/>
              </a:rPr>
              <a:t>vous</a:t>
            </a:r>
            <a:r>
              <a:rPr lang="fr-FR" sz="2200" b="0" spc="-15" dirty="0">
                <a:cs typeface="Calibri"/>
              </a:rPr>
              <a:t> </a:t>
            </a:r>
            <a:r>
              <a:rPr lang="fr-FR" sz="2200" b="0" spc="-50" dirty="0">
                <a:cs typeface="Calibri"/>
              </a:rPr>
              <a:t>:</a:t>
            </a:r>
            <a:endParaRPr lang="fr-FR" sz="2200" b="0" dirty="0">
              <a:cs typeface="Calibri"/>
            </a:endParaRPr>
          </a:p>
          <a:p>
            <a:pPr marL="12700" marR="4958080">
              <a:lnSpc>
                <a:spcPct val="174200"/>
              </a:lnSpc>
            </a:pPr>
            <a:r>
              <a:rPr lang="fr-FR" sz="2200" dirty="0">
                <a:cs typeface="Calibri"/>
              </a:rPr>
              <a:t>Les</a:t>
            </a:r>
            <a:r>
              <a:rPr lang="fr-FR" sz="2200" spc="-2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mardis</a:t>
            </a:r>
            <a:r>
              <a:rPr lang="fr-FR" sz="2200" spc="-2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de</a:t>
            </a:r>
            <a:r>
              <a:rPr lang="fr-FR" sz="2200" spc="-2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15h30</a:t>
            </a:r>
            <a:r>
              <a:rPr lang="fr-FR" sz="2200" spc="-1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à</a:t>
            </a:r>
            <a:r>
              <a:rPr lang="fr-FR" sz="2200" spc="-2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17h</a:t>
            </a:r>
            <a:r>
              <a:rPr lang="fr-FR" sz="2200" spc="-2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→</a:t>
            </a:r>
            <a:r>
              <a:rPr lang="fr-FR" sz="2200" spc="-2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bureau</a:t>
            </a:r>
            <a:r>
              <a:rPr lang="fr-FR" sz="2200" spc="-15" dirty="0">
                <a:cs typeface="Calibri"/>
              </a:rPr>
              <a:t> </a:t>
            </a:r>
            <a:r>
              <a:rPr lang="fr-FR" sz="2200" spc="-20" dirty="0">
                <a:cs typeface="Calibri"/>
              </a:rPr>
              <a:t>R204 </a:t>
            </a:r>
            <a:r>
              <a:rPr lang="fr-FR" sz="2200" u="heavy" dirty="0">
                <a:uFill>
                  <a:solidFill>
                    <a:srgbClr val="000000"/>
                  </a:solidFill>
                </a:uFill>
                <a:cs typeface="Calibri"/>
              </a:rPr>
              <a:t>Mon</a:t>
            </a:r>
            <a:r>
              <a:rPr lang="fr-FR" sz="2200" u="heavy" spc="-70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lang="fr-FR" sz="2200" u="heavy" dirty="0">
                <a:uFill>
                  <a:solidFill>
                    <a:srgbClr val="000000"/>
                  </a:solidFill>
                </a:uFill>
                <a:cs typeface="Calibri"/>
              </a:rPr>
              <a:t>contact</a:t>
            </a:r>
            <a:r>
              <a:rPr lang="fr-FR" sz="2200" u="heavy" spc="-70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lang="fr-FR" sz="2200" u="heavy" spc="-50" dirty="0">
                <a:uFill>
                  <a:solidFill>
                    <a:srgbClr val="000000"/>
                  </a:solidFill>
                </a:uFill>
                <a:cs typeface="Calibri"/>
              </a:rPr>
              <a:t>:</a:t>
            </a:r>
            <a:endParaRPr lang="fr-FR" sz="2200" dirty="0">
              <a:cs typeface="Calibri"/>
            </a:endParaRPr>
          </a:p>
          <a:p>
            <a:pPr marL="12700" marR="5655945">
              <a:lnSpc>
                <a:spcPts val="2800"/>
              </a:lnSpc>
              <a:spcBef>
                <a:spcPts val="120"/>
              </a:spcBef>
            </a:pPr>
            <a:r>
              <a:rPr lang="fr-FR" sz="2200" dirty="0">
                <a:cs typeface="Calibri"/>
              </a:rPr>
              <a:t>Par</a:t>
            </a:r>
            <a:r>
              <a:rPr lang="fr-FR" sz="2200" spc="-4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mail</a:t>
            </a:r>
            <a:r>
              <a:rPr lang="fr-FR" sz="2200" spc="-3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:</a:t>
            </a:r>
            <a:r>
              <a:rPr lang="fr-FR" sz="2200" spc="-35" dirty="0">
                <a:cs typeface="Calibri"/>
              </a:rPr>
              <a:t> </a:t>
            </a:r>
            <a:r>
              <a:rPr lang="fr-FR" sz="2200" u="heavy" spc="-10" dirty="0">
                <a:solidFill>
                  <a:srgbClr val="93167B"/>
                </a:solidFill>
                <a:uFill>
                  <a:solidFill>
                    <a:srgbClr val="93167B"/>
                  </a:solidFill>
                </a:uFill>
                <a:cs typeface="Calibri"/>
                <a:hlinkClick r:id="rId2"/>
              </a:rPr>
              <a:t>vpe@liste.parisnanterre.fr</a:t>
            </a:r>
            <a:r>
              <a:rPr lang="fr-FR" sz="2200" spc="-10" dirty="0">
                <a:solidFill>
                  <a:srgbClr val="93167B"/>
                </a:solidFill>
                <a:cs typeface="Calibri"/>
              </a:rPr>
              <a:t> </a:t>
            </a:r>
            <a:r>
              <a:rPr lang="fr-FR" sz="2200" dirty="0">
                <a:cs typeface="Calibri"/>
              </a:rPr>
              <a:t>Par</a:t>
            </a:r>
            <a:r>
              <a:rPr lang="fr-FR" sz="2200" spc="-3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téléphone</a:t>
            </a:r>
            <a:r>
              <a:rPr lang="fr-FR" sz="2200" spc="-2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:</a:t>
            </a:r>
            <a:r>
              <a:rPr lang="fr-FR" sz="2200" spc="-2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01</a:t>
            </a:r>
            <a:r>
              <a:rPr lang="fr-FR" sz="2200" spc="-2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40</a:t>
            </a:r>
            <a:r>
              <a:rPr lang="fr-FR" sz="2200" spc="-2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97</a:t>
            </a:r>
            <a:r>
              <a:rPr lang="fr-FR" sz="2200" spc="-2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50</a:t>
            </a:r>
            <a:r>
              <a:rPr lang="fr-FR" sz="2200" spc="-25" dirty="0">
                <a:cs typeface="Calibri"/>
              </a:rPr>
              <a:t> 75</a:t>
            </a:r>
            <a:endParaRPr lang="fr-FR" sz="2200" dirty="0">
              <a:cs typeface="Calibri"/>
            </a:endParaRPr>
          </a:p>
          <a:p>
            <a:pPr marL="16510">
              <a:lnSpc>
                <a:spcPts val="2495"/>
              </a:lnSpc>
            </a:pPr>
            <a:r>
              <a:rPr lang="fr-FR" sz="2200" dirty="0" err="1">
                <a:cs typeface="Calibri"/>
              </a:rPr>
              <a:t>Insta</a:t>
            </a:r>
            <a:r>
              <a:rPr lang="fr-FR" sz="2200" spc="-60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:</a:t>
            </a:r>
            <a:r>
              <a:rPr lang="fr-FR" sz="2200" spc="-5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@</a:t>
            </a:r>
            <a:r>
              <a:rPr lang="fr-FR" sz="2200" dirty="0" err="1">
                <a:cs typeface="Calibri"/>
              </a:rPr>
              <a:t>vpenanterre</a:t>
            </a:r>
            <a:r>
              <a:rPr lang="fr-FR" sz="2200" spc="-55" dirty="0">
                <a:cs typeface="Calibri"/>
              </a:rPr>
              <a:t> </a:t>
            </a:r>
            <a:r>
              <a:rPr lang="fr-FR" sz="2200" dirty="0">
                <a:cs typeface="Calibri"/>
              </a:rPr>
              <a:t>et</a:t>
            </a:r>
            <a:r>
              <a:rPr lang="fr-FR" sz="2200" spc="-55" dirty="0">
                <a:cs typeface="Calibri"/>
              </a:rPr>
              <a:t> </a:t>
            </a:r>
            <a:r>
              <a:rPr lang="fr-FR" sz="2200" spc="-10" dirty="0">
                <a:cs typeface="Calibri"/>
              </a:rPr>
              <a:t>@</a:t>
            </a:r>
            <a:r>
              <a:rPr lang="fr-FR" sz="2200" spc="-10" dirty="0" err="1">
                <a:cs typeface="Calibri"/>
              </a:rPr>
              <a:t>nanterreue</a:t>
            </a:r>
            <a:endParaRPr lang="fr-FR" sz="2200" dirty="0">
              <a:cs typeface="Calibri"/>
            </a:endParaRP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063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"/>
          <p:cNvSpPr txBox="1">
            <a:spLocks noGrp="1"/>
          </p:cNvSpPr>
          <p:nvPr>
            <p:ph type="body" idx="1"/>
          </p:nvPr>
        </p:nvSpPr>
        <p:spPr>
          <a:xfrm>
            <a:off x="5240487" y="0"/>
            <a:ext cx="6113313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None/>
            </a:pPr>
            <a:r>
              <a:rPr lang="fr-FR" b="1">
                <a:solidFill>
                  <a:srgbClr val="F37F3A"/>
                </a:solidFill>
              </a:rPr>
              <a:t>DRI</a:t>
            </a:r>
            <a:endParaRPr b="1">
              <a:solidFill>
                <a:srgbClr val="F37F3A"/>
              </a:solidFill>
            </a:endParaRPr>
          </a:p>
        </p:txBody>
      </p:sp>
      <p:sp>
        <p:nvSpPr>
          <p:cNvPr id="84" name="Google Shape;84;p1"/>
          <p:cNvSpPr txBox="1">
            <a:spLocks noGrp="1"/>
          </p:cNvSpPr>
          <p:nvPr>
            <p:ph type="body" idx="2"/>
          </p:nvPr>
        </p:nvSpPr>
        <p:spPr>
          <a:xfrm>
            <a:off x="5240487" y="1511300"/>
            <a:ext cx="6113313" cy="466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fr-FR" sz="3200"/>
              <a:t>Direction des Ressources Informatiques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37F3A"/>
              </a:buClr>
              <a:buSzPts val="2800"/>
              <a:buNone/>
            </a:pPr>
            <a:r>
              <a:rPr lang="fr-FR" sz="2800">
                <a:solidFill>
                  <a:srgbClr val="F37F3A"/>
                </a:solidFill>
              </a:rPr>
              <a:t>Abdelmoumen RAMDANI</a:t>
            </a:r>
            <a:endParaRPr/>
          </a:p>
          <a:p>
            <a:pPr marL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endParaRPr sz="2800">
              <a:solidFill>
                <a:srgbClr val="F37F3A"/>
              </a:solidFill>
            </a:endParaRPr>
          </a:p>
          <a:p>
            <a:pPr marL="0" lvl="2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2800" b="1"/>
              <a:t>Le numérique pour les étudiants</a:t>
            </a:r>
            <a:endParaRPr sz="2800" b="1"/>
          </a:p>
        </p:txBody>
      </p:sp>
    </p:spTree>
    <p:extLst>
      <p:ext uri="{BB962C8B-B14F-4D97-AF65-F5344CB8AC3E}">
        <p14:creationId xmlns:p14="http://schemas.microsoft.com/office/powerpoint/2010/main" val="341397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5181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Font typeface="Calibri"/>
              <a:buNone/>
            </a:pPr>
            <a:r>
              <a:rPr lang="fr-FR" b="1">
                <a:solidFill>
                  <a:srgbClr val="F37F3A"/>
                </a:solidFill>
              </a:rPr>
              <a:t>Compte numérique</a:t>
            </a: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838200" y="1511999"/>
            <a:ext cx="5181600" cy="46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fr-FR"/>
              <a:t>Prérequis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fr-FR" sz="2400" b="0"/>
              <a:t>Activation compte numérique</a:t>
            </a:r>
            <a:endParaRPr sz="2400" b="0"/>
          </a:p>
          <a:p>
            <a:pPr marL="4572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200" b="0"/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2"/>
          </p:nvPr>
        </p:nvSpPr>
        <p:spPr>
          <a:xfrm>
            <a:off x="6215063" y="0"/>
            <a:ext cx="5138737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None/>
            </a:pPr>
            <a:r>
              <a:rPr lang="fr-FR" b="1">
                <a:solidFill>
                  <a:srgbClr val="F37F3A"/>
                </a:solidFill>
              </a:rPr>
              <a:t>Services numériques</a:t>
            </a:r>
            <a:endParaRPr/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3"/>
          </p:nvPr>
        </p:nvSpPr>
        <p:spPr>
          <a:xfrm>
            <a:off x="6215063" y="1511300"/>
            <a:ext cx="5138737" cy="466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rmAutofit/>
          </a:bodyPr>
          <a:lstStyle/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-FR" sz="2400" b="0"/>
              <a:t>Site D.R.I.</a:t>
            </a:r>
            <a:endParaRPr sz="2400" b="0"/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-FR" sz="2400" b="0"/>
              <a:t>Portail de services </a:t>
            </a:r>
            <a:r>
              <a:rPr lang="fr-FR" sz="2400" b="0" u="sng"/>
              <a:t>OU</a:t>
            </a:r>
            <a:r>
              <a:rPr lang="fr-FR" sz="2400" b="0"/>
              <a:t> ENT</a:t>
            </a:r>
            <a:endParaRPr sz="2400" b="0"/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-FR" sz="2400" b="0"/>
              <a:t>Suite numériques Office 365</a:t>
            </a:r>
            <a:endParaRPr sz="2400" b="0"/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-FR" sz="2400" b="0"/>
              <a:t>Suite numérique Google Workspace for education</a:t>
            </a:r>
            <a:endParaRPr sz="2400" b="0"/>
          </a:p>
        </p:txBody>
      </p:sp>
    </p:spTree>
    <p:extLst>
      <p:ext uri="{BB962C8B-B14F-4D97-AF65-F5344CB8AC3E}">
        <p14:creationId xmlns:p14="http://schemas.microsoft.com/office/powerpoint/2010/main" val="36258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Font typeface="Calibri"/>
              <a:buNone/>
            </a:pPr>
            <a:r>
              <a:rPr lang="fr-FR" b="1">
                <a:solidFill>
                  <a:srgbClr val="F37F3A"/>
                </a:solidFill>
              </a:rPr>
              <a:t>Compte numérique</a:t>
            </a:r>
            <a:endParaRPr/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xfrm>
            <a:off x="838200" y="1511999"/>
            <a:ext cx="10785764" cy="46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2800"/>
              <a:t>Prérequis</a:t>
            </a:r>
            <a:endParaRPr/>
          </a:p>
          <a:p>
            <a:pPr marL="0" lvl="2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Être inscrit administrativement pour l’année universitaire en cours</a:t>
            </a:r>
            <a:endParaRPr/>
          </a:p>
          <a:p>
            <a:pPr marL="0" lvl="2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Avoir payé ses droits</a:t>
            </a:r>
            <a:endParaRPr/>
          </a:p>
          <a:p>
            <a:pPr marL="0" lvl="2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Avoir fourni une adresse mail personnelle</a:t>
            </a:r>
            <a:endParaRPr/>
          </a:p>
          <a:p>
            <a:pPr marL="0" lvl="2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Disposer d’une carte étudiant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28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Font typeface="Calibri"/>
              <a:buNone/>
            </a:pPr>
            <a:r>
              <a:rPr lang="fr-FR" b="1">
                <a:solidFill>
                  <a:srgbClr val="F37F3A"/>
                </a:solidFill>
              </a:rPr>
              <a:t>Compte numérique</a:t>
            </a:r>
            <a:endParaRPr/>
          </a:p>
        </p:txBody>
      </p:sp>
      <p:sp>
        <p:nvSpPr>
          <p:cNvPr id="106" name="Google Shape;106;p4"/>
          <p:cNvSpPr txBox="1"/>
          <p:nvPr/>
        </p:nvSpPr>
        <p:spPr>
          <a:xfrm>
            <a:off x="819912" y="1511999"/>
            <a:ext cx="6340130" cy="46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5700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Activation compte numérique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l’issue de votre inscription administrative vous recevrez une notification par mail sur votre adresse mail personnelle. 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s’agit d’un message dont l’objet est : 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 Activation des services numériques - Université Paris Nanterre »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dont le contenu comporte un lien personnalisé vers l’application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Identité</a:t>
            </a: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fr-FR" sz="2600" b="0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https://identite.parisnanterre.fr</a:t>
            </a:r>
            <a:r>
              <a:rPr lang="fr-FR" sz="2600" b="0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</a:rPr>
              <a:t>/)</a:t>
            </a: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suivant ce lien, vous devez :</a:t>
            </a:r>
            <a:endParaRPr/>
          </a:p>
          <a:p>
            <a:pPr marL="182563" marR="0" lvl="0" indent="-18256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Char char="•"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Accepter la charte d’utilisation des ressources informatiques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563" marR="0" lvl="0" indent="-18256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Char char="•"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Choisir un alias d’adresse de messagerie universitaire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563" marR="0" lvl="0" indent="-18256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Char char="•"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Saisir un mot de passe et le confirmer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4" descr="https://lh4.googleusercontent.com/jAxx9BaLgt7QjqOf8PeUhQSOarPQ7q6N-YTJGM9LK1jUo34S1CGwWu1Pr2yfkfxXLt9DmgSW9NKZ1Zhr8rK4VxwI1WIOmkXQAx5_T1v8m1Gl0R4BH_T1W0JYUlvZ3EqjWs1r8sYeWi2IQn56ZNVNMKDx_TseFeuu53AODkznKCnb97qYXPc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0042" y="1596162"/>
            <a:ext cx="4877707" cy="4785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2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Font typeface="Calibri"/>
              <a:buNone/>
            </a:pPr>
            <a:r>
              <a:rPr lang="fr-FR" b="1">
                <a:solidFill>
                  <a:srgbClr val="F37F3A"/>
                </a:solidFill>
              </a:rPr>
              <a:t>Services numériques</a:t>
            </a:r>
            <a:endParaRPr/>
          </a:p>
        </p:txBody>
      </p:sp>
      <p:sp>
        <p:nvSpPr>
          <p:cNvPr id="113" name="Google Shape;113;p5"/>
          <p:cNvSpPr txBox="1"/>
          <p:nvPr/>
        </p:nvSpPr>
        <p:spPr>
          <a:xfrm>
            <a:off x="838200" y="1511999"/>
            <a:ext cx="5932320" cy="46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 de la D.R.I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site de la D.R.I. (Direction des ressources informatiques) est mis à votre disposition pour vous guider et vous assister dans la découverte et l’usage des services numériques proposés par l’université.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Rendez-vous sur notre site via le lien :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https://dri.parisnanterre.fr</a:t>
            </a:r>
            <a:r>
              <a:rPr lang="fr-FR" sz="26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0520" y="1590407"/>
            <a:ext cx="5334000" cy="4724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44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Font typeface="Calibri"/>
              <a:buNone/>
            </a:pPr>
            <a:r>
              <a:rPr lang="fr-FR" b="1">
                <a:solidFill>
                  <a:srgbClr val="F37F3A"/>
                </a:solidFill>
              </a:rPr>
              <a:t>Services numériques</a:t>
            </a:r>
            <a:endParaRPr/>
          </a:p>
        </p:txBody>
      </p:sp>
      <p:sp>
        <p:nvSpPr>
          <p:cNvPr id="120" name="Google Shape;120;p6"/>
          <p:cNvSpPr txBox="1"/>
          <p:nvPr/>
        </p:nvSpPr>
        <p:spPr>
          <a:xfrm>
            <a:off x="838200" y="1511998"/>
            <a:ext cx="6376416" cy="494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571"/>
              <a:buFont typeface="Arial"/>
              <a:buNone/>
            </a:pPr>
            <a:r>
              <a:rPr lang="fr-FR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Portail des services numériques (ENT)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86"/>
              <a:buFont typeface="Arial"/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Portail ENT (Espace Numérique de Travail) est accessible grâce à vos identifiants. Il est mis à votre disposition pour vous permettre :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563" marR="0" lvl="0" indent="-18256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86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d’accéder à votre messagerie 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563" marR="0" lvl="0" indent="-1825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86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d’accéder à votre dossier étudiant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563" marR="0" lvl="0" indent="-1825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86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consulter vos notes, vos résultats, votre emploi du temps et vos conventions de stage (selon les UFR)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563" marR="0" lvl="0" indent="-1825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86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télécharger votre certificat de scolarité et vos convocations à certains examens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563" marR="0" lvl="0" indent="-1825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86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d’accéder aux plateformes pédagogiques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563" marR="0" lvl="0" indent="-1825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86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d’explorer l’offre de formation de l’UPN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86"/>
              <a:buFont typeface="Arial"/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 Et d’autres services 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571"/>
              <a:buFont typeface="Arial"/>
              <a:buNone/>
            </a:pP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Rendez-vous sur </a:t>
            </a:r>
            <a:r>
              <a:rPr lang="fr-FR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Portail</a:t>
            </a: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via le lien : </a:t>
            </a:r>
            <a:r>
              <a:rPr lang="fr-FR" sz="18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https://portail.parisnanterre.fr</a:t>
            </a:r>
            <a:r>
              <a:rPr lang="fr-FR" sz="18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714"/>
              <a:buFont typeface="Arial"/>
              <a:buNone/>
            </a:pP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6" descr="https://lh4.googleusercontent.com/KBBUQglW8tdsHXJFVw_Rs4iG8FWXXEBpYFbiwapIHdNtxTzw6JDk3rVrDNfaw4HcmY8YXmfNEG4w60r5YBX40-aXhSMmU40f84Eq_s7Ty8FwB44FslCjNM8LttI3UxCoib9bop3aTleMCKrUtTyo3Yfy9mxFt-FKZ5fpDqzeffedFIEm2zU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0866" y="2314194"/>
            <a:ext cx="5048250" cy="3590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9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Font typeface="Calibri"/>
              <a:buNone/>
            </a:pPr>
            <a:r>
              <a:rPr lang="fr-FR" b="1">
                <a:solidFill>
                  <a:srgbClr val="F37F3A"/>
                </a:solidFill>
              </a:rPr>
              <a:t>Services numériques</a:t>
            </a:r>
            <a:endParaRPr/>
          </a:p>
        </p:txBody>
      </p:sp>
      <p:sp>
        <p:nvSpPr>
          <p:cNvPr id="127" name="Google Shape;127;p7"/>
          <p:cNvSpPr txBox="1"/>
          <p:nvPr/>
        </p:nvSpPr>
        <p:spPr>
          <a:xfrm>
            <a:off x="886553" y="1439999"/>
            <a:ext cx="5628546" cy="37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811"/>
              <a:buFont typeface="Arial"/>
              <a:buNone/>
            </a:pPr>
            <a:r>
              <a:rPr lang="fr-F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Suite collaborative Office 365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595"/>
              <a:buFont typeface="Arial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Votre compte sur la suite collaborative Office 365 sera créé (24 heures après votre inscription à l’université, au plus tard !) et vous pourrez utiliser l’ensemble des outils de la suite (Word, Excel, Teams, SharePoint, PowerPoint…) ainsi que One Drive avec une capacité de 100 </a:t>
            </a:r>
            <a:r>
              <a:rPr lang="fr-FR" sz="2400">
                <a:latin typeface="Calibri"/>
                <a:ea typeface="Calibri"/>
                <a:cs typeface="Calibri"/>
                <a:sym typeface="Calibri"/>
              </a:rPr>
              <a:t>Gigas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7" descr="https://lh3.googleusercontent.com/sKbwfkawtTnkHfyxOqDTMT0SoyljVBVZRcrACNqdDejPnMINVtKsGOzntUnT6oM4gTmYdJQKNGrgruKZ5tw62RV2mdv4rHxXgWm_L40d6rrSMuKmhIhd0fseT9AppStp2EjzVkuBruzHtipT4llBaTbAyWhv6Yg5HcWH5tVbm_1C5zNnQlT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7498" y="2410920"/>
            <a:ext cx="5281350" cy="228190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 txBox="1"/>
          <p:nvPr/>
        </p:nvSpPr>
        <p:spPr>
          <a:xfrm>
            <a:off x="838199" y="5018902"/>
            <a:ext cx="11353801" cy="112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Rendez-vous sur </a:t>
            </a:r>
            <a:r>
              <a:rPr lang="fr-F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Microsoft Office 365 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via le lien :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167B"/>
              </a:buClr>
              <a:buSzPts val="2400"/>
              <a:buFont typeface="Calibri"/>
              <a:buNone/>
            </a:pPr>
            <a:r>
              <a:rPr lang="fr-FR" sz="24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https://office.parisnanterre.fr</a:t>
            </a:r>
            <a:r>
              <a:rPr lang="fr-FR" sz="24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34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C29B9-95AD-037A-15D8-7738E89D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78" y="1258444"/>
            <a:ext cx="10515600" cy="3424137"/>
          </a:xfrm>
        </p:spPr>
        <p:txBody>
          <a:bodyPr>
            <a:normAutofit/>
          </a:bodyPr>
          <a:lstStyle/>
          <a:p>
            <a:r>
              <a:rPr lang="fr-FR" sz="5400" b="1" dirty="0" smtClean="0"/>
              <a:t>Accueil général des licences </a:t>
            </a:r>
            <a:r>
              <a:rPr lang="fr-FR" sz="5400" b="1" dirty="0" smtClean="0"/>
              <a:t>1/BUT 1</a:t>
            </a:r>
            <a:endParaRPr lang="fr-FR" sz="5400" b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561CB6-D385-04F5-E2B6-6117D4EA1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Semaine de pré-rentrée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3856ED91-8FAD-0018-D02E-1EC7FABCE619}"/>
              </a:ext>
            </a:extLst>
          </p:cNvPr>
          <p:cNvSpPr txBox="1">
            <a:spLocks/>
          </p:cNvSpPr>
          <p:nvPr/>
        </p:nvSpPr>
        <p:spPr>
          <a:xfrm>
            <a:off x="368678" y="3821617"/>
            <a:ext cx="10793903" cy="629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04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2400"/>
            </a:pPr>
            <a:r>
              <a:rPr lang="fr-FR" sz="3200" b="1" dirty="0" smtClean="0"/>
              <a:t>Nous vous souhaitons la bienvenue à l’Université Paris Nanterre.</a:t>
            </a:r>
          </a:p>
        </p:txBody>
      </p:sp>
    </p:spTree>
    <p:extLst>
      <p:ext uri="{BB962C8B-B14F-4D97-AF65-F5344CB8AC3E}">
        <p14:creationId xmlns:p14="http://schemas.microsoft.com/office/powerpoint/2010/main" val="1013533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Font typeface="Calibri"/>
              <a:buNone/>
            </a:pPr>
            <a:r>
              <a:rPr lang="fr-FR" b="1">
                <a:solidFill>
                  <a:srgbClr val="F37F3A"/>
                </a:solidFill>
              </a:rPr>
              <a:t>Services numériques</a:t>
            </a:r>
            <a:endParaRPr/>
          </a:p>
        </p:txBody>
      </p:sp>
      <p:sp>
        <p:nvSpPr>
          <p:cNvPr id="135" name="Google Shape;135;p8"/>
          <p:cNvSpPr txBox="1"/>
          <p:nvPr/>
        </p:nvSpPr>
        <p:spPr>
          <a:xfrm>
            <a:off x="810767" y="1511999"/>
            <a:ext cx="6230114" cy="359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57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r>
              <a:rPr lang="fr-FR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Suite collaborative Google Workspace for Education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Votre compte sur la suite collaborative Google Workspace for Education sera créé (24 heures après votre inscription à l’université, au plus tard !) et vous pourrez utiliser l’ensemble des outils de la suite (</a:t>
            </a:r>
            <a:r>
              <a:rPr lang="fr-FR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Meet</a:t>
            </a: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 </a:t>
            </a:r>
            <a:r>
              <a:rPr lang="fr-FR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ClassRoom</a:t>
            </a: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 Gmail, Docs, </a:t>
            </a:r>
            <a:r>
              <a:rPr lang="fr-FR" sz="2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 Slides…) ainsi que Google Drive avec une capacité de 30 Gigas.</a:t>
            </a:r>
            <a:endParaRPr sz="2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ct val="142856"/>
              <a:buFont typeface="Arial"/>
              <a:buNone/>
            </a:pP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Rendez-vous sur </a:t>
            </a:r>
            <a:r>
              <a:rPr lang="fr-FR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Google Workspace for Education </a:t>
            </a: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via le lien : </a:t>
            </a:r>
            <a:r>
              <a:rPr lang="fr-FR" sz="2600" b="1" i="0" u="sng" strike="noStrike" cap="none" dirty="0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https://gsuite.parisnanterre.fr</a:t>
            </a:r>
            <a:r>
              <a:rPr lang="fr-FR" sz="2600" b="1" i="0" u="sng" strike="noStrike" cap="none" dirty="0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4305" y="2487167"/>
            <a:ext cx="5123688" cy="237952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8"/>
          <p:cNvSpPr txBox="1"/>
          <p:nvPr/>
        </p:nvSpPr>
        <p:spPr>
          <a:xfrm>
            <a:off x="737615" y="5192638"/>
            <a:ext cx="1130503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fr-FR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Votre messagerie étudiante @parisnanterre.fr est déployée sur </a:t>
            </a:r>
            <a:r>
              <a:rPr lang="fr-FR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Gmail</a:t>
            </a:r>
            <a:r>
              <a:rPr lang="fr-FR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la suite Google Workspace for Education. Rendez-vous sur : </a:t>
            </a:r>
            <a:r>
              <a:rPr lang="fr-FR" sz="22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http://edumail.parisnanterre.fr/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Font typeface="Calibri"/>
              <a:buNone/>
            </a:pPr>
            <a:r>
              <a:rPr lang="fr-FR" b="1">
                <a:solidFill>
                  <a:srgbClr val="F37F3A"/>
                </a:solidFill>
              </a:rPr>
              <a:t>Services numériques</a:t>
            </a:r>
            <a:endParaRPr/>
          </a:p>
        </p:txBody>
      </p:sp>
      <p:sp>
        <p:nvSpPr>
          <p:cNvPr id="143" name="Google Shape;143;p9"/>
          <p:cNvSpPr txBox="1"/>
          <p:nvPr/>
        </p:nvSpPr>
        <p:spPr>
          <a:xfrm>
            <a:off x="838200" y="1512000"/>
            <a:ext cx="6696456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Assistance - Direction des ressources informatiques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Une question au sujet des services numériques ? Un problème d’ordre technique ?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Direction des ressources informatiques (DRI) met à votre disposition un service d’assistance. 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Rendez-vous sur notre plateforme </a:t>
            </a:r>
            <a:r>
              <a:rPr lang="fr-FR" sz="2600" b="1" i="0" u="none" strike="noStrike" cap="sm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Assistance-dri</a:t>
            </a: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https://assistance-dri.parisnanterre.fr</a:t>
            </a:r>
            <a:r>
              <a:rPr lang="fr-FR" sz="26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4656" y="1591056"/>
            <a:ext cx="4611624" cy="5103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18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Font typeface="Calibri"/>
              <a:buNone/>
            </a:pPr>
            <a:r>
              <a:rPr lang="fr-FR" b="1">
                <a:solidFill>
                  <a:srgbClr val="F37F3A"/>
                </a:solidFill>
              </a:rPr>
              <a:t>Informations</a:t>
            </a:r>
            <a:endParaRPr b="1">
              <a:solidFill>
                <a:srgbClr val="F37F3A"/>
              </a:solidFill>
            </a:endParaRPr>
          </a:p>
        </p:txBody>
      </p:sp>
      <p:sp>
        <p:nvSpPr>
          <p:cNvPr id="150" name="Google Shape;150;p10"/>
          <p:cNvSpPr txBox="1"/>
          <p:nvPr/>
        </p:nvSpPr>
        <p:spPr>
          <a:xfrm>
            <a:off x="838200" y="1511999"/>
            <a:ext cx="11131296" cy="46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5700" anchor="t" anchorCtr="0">
            <a:normAutofit fontScale="8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DRI a mis en place une permanence pour le prêt, la restitution et le support des ordinateurs portable prêtés aux étudiants.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agent de la DRI vous accueillera </a:t>
            </a: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tous les lundis, mardis et jeudis </a:t>
            </a:r>
            <a:r>
              <a:rPr lang="fr-FR" sz="26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uniquement</a:t>
            </a: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9h à 13h</a:t>
            </a: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au bâtiment Charlotte Delbo (BSL) - 3ème étage, bureau 311.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fr-FR" sz="2600">
                <a:latin typeface="Calibri"/>
                <a:ea typeface="Calibri"/>
                <a:cs typeface="Calibri"/>
                <a:sym typeface="Calibri"/>
              </a:rPr>
              <a:t>Exceptionnellement pour le mois de septembre, cette permanence n’aura lieu que les jeudis de 9h à 12h et de 13h30 à 16h30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Vous pouvez vous présenter si :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5113" marR="0" lvl="0" indent="-25273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Vous êtes bénéficiaire d'un prêt d'ordinateur portable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5113" marR="0" lvl="0" indent="-25273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Vous souhaitez restituer l'ordinateur qui vous a été prêté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5113" marR="0" lvl="0" indent="-25273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r-FR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Vous avez besoin de support pour l’ordinateur portable de prêt de l’université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9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F3A"/>
              </a:buClr>
              <a:buSzPts val="4400"/>
              <a:buFont typeface="Calibri"/>
              <a:buNone/>
            </a:pPr>
            <a:r>
              <a:rPr lang="fr-FR" b="1">
                <a:solidFill>
                  <a:srgbClr val="F37F3A"/>
                </a:solidFill>
              </a:rPr>
              <a:t>Services numériques</a:t>
            </a:r>
            <a:endParaRPr/>
          </a:p>
        </p:txBody>
      </p:sp>
      <p:sp>
        <p:nvSpPr>
          <p:cNvPr id="156" name="Google Shape;156;p11"/>
          <p:cNvSpPr txBox="1"/>
          <p:nvPr/>
        </p:nvSpPr>
        <p:spPr>
          <a:xfrm>
            <a:off x="838200" y="1511999"/>
            <a:ext cx="10515600" cy="46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Portail des services numériques (ENT)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3167B"/>
              </a:buClr>
              <a:buSzPct val="108107"/>
              <a:buFont typeface="Calibri"/>
              <a:buNone/>
            </a:pPr>
            <a:r>
              <a:rPr lang="fr-FR" sz="22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https://portail.parisnanterre.fr</a:t>
            </a:r>
            <a:r>
              <a:rPr lang="fr-FR" sz="22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200" b="1" i="0" u="none" strike="noStrike" cap="none">
              <a:solidFill>
                <a:srgbClr val="D135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Suite collaborative Microsoft Office 365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3167B"/>
              </a:buClr>
              <a:buSzPct val="108107"/>
              <a:buFont typeface="Calibri"/>
              <a:buNone/>
            </a:pPr>
            <a:r>
              <a:rPr lang="fr-FR" sz="22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https://office.parisnanterre.fr</a:t>
            </a:r>
            <a:r>
              <a:rPr lang="fr-FR" sz="22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200" b="1" i="0" u="none" strike="noStrike" cap="none">
              <a:solidFill>
                <a:srgbClr val="D135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Suite collaborative Google Workspace for education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3167B"/>
              </a:buClr>
              <a:buSzPct val="108107"/>
              <a:buFont typeface="Calibri"/>
              <a:buNone/>
            </a:pPr>
            <a:r>
              <a:rPr lang="fr-FR" sz="22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https://gsuite.parisnanterre.fr</a:t>
            </a:r>
            <a:r>
              <a:rPr lang="fr-FR" sz="22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200" b="1" i="0" u="none" strike="noStrike" cap="none">
              <a:solidFill>
                <a:srgbClr val="D135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Accès direct à la messagerie étudiante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3167B"/>
              </a:buClr>
              <a:buSzPct val="108107"/>
              <a:buFont typeface="Calibri"/>
              <a:buNone/>
            </a:pPr>
            <a:r>
              <a:rPr lang="fr-FR" sz="22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http://edumail.parisnanterre.fr</a:t>
            </a:r>
            <a:r>
              <a:rPr lang="fr-FR" sz="22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200" b="1" i="0" u="none" strike="noStrike" cap="none">
              <a:solidFill>
                <a:srgbClr val="D135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fr-F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 web de la Direction des ressources informatiques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3167B"/>
              </a:buClr>
              <a:buSzPct val="108107"/>
              <a:buFont typeface="Calibri"/>
              <a:buNone/>
            </a:pPr>
            <a:r>
              <a:rPr lang="fr-FR" sz="22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https://dri.parisnanterre.fr</a:t>
            </a:r>
            <a:r>
              <a:rPr lang="fr-FR" sz="2200" b="1" i="0" u="sng" strike="noStrike" cap="none">
                <a:solidFill>
                  <a:srgbClr val="93167B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200" b="1" i="0" u="none" strike="noStrike" cap="none">
              <a:solidFill>
                <a:srgbClr val="D135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7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 idx="4294967295"/>
          </p:nvPr>
        </p:nvSpPr>
        <p:spPr>
          <a:xfrm>
            <a:off x="515160" y="2130480"/>
            <a:ext cx="10514880" cy="3423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6000" b="0" strike="noStrike" spc="-1">
                <a:solidFill>
                  <a:schemeClr val="dk1"/>
                </a:solidFill>
                <a:latin typeface="Calibri Light"/>
              </a:rPr>
              <a:t>Les outils pour travailler à distance</a:t>
            </a:r>
            <a:endParaRPr lang="fr-FR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idx="4294967295"/>
          </p:nvPr>
        </p:nvSpPr>
        <p:spPr>
          <a:xfrm>
            <a:off x="515160" y="741240"/>
            <a:ext cx="10514880" cy="10335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28" y="-84167"/>
            <a:ext cx="12341628" cy="69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idx="4294967295"/>
          </p:nvPr>
        </p:nvSpPr>
        <p:spPr>
          <a:xfrm>
            <a:off x="5240520" y="0"/>
            <a:ext cx="6112440" cy="1439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44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COMETE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Espace réservé du texte 5"/>
          <p:cNvSpPr/>
          <p:nvPr/>
        </p:nvSpPr>
        <p:spPr>
          <a:xfrm>
            <a:off x="5457600" y="1511280"/>
            <a:ext cx="6112440" cy="466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52000" rIns="0" bIns="45000" anchor="t">
            <a:normAutofit/>
          </a:bodyPr>
          <a:lstStyle/>
          <a:p>
            <a:pPr defTabSz="914400">
              <a:lnSpc>
                <a:spcPct val="100000"/>
              </a:lnSpc>
              <a:spcBef>
                <a:spcPts val="1800"/>
              </a:spcBef>
              <a:tabLst>
                <a:tab pos="0" algn="l"/>
              </a:tabLst>
            </a:pPr>
            <a:r>
              <a:rPr lang="fr-FR" sz="2600" b="1" strike="noStrike" spc="-1">
                <a:solidFill>
                  <a:srgbClr val="000000"/>
                </a:solidFill>
                <a:latin typeface="Calibri"/>
              </a:rPr>
              <a:t>Centre optimisé de médiatisation et de technologies éducatives</a:t>
            </a:r>
            <a:endParaRPr lang="fr-FR" sz="2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200" b="1" strike="noStrike" spc="-1">
                <a:solidFill>
                  <a:srgbClr val="F3803A"/>
                </a:solidFill>
                <a:latin typeface="Calibri"/>
              </a:rPr>
              <a:t>Jérôme KREUTZER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200" b="1" strike="noStrike" spc="-1">
                <a:solidFill>
                  <a:srgbClr val="F3803A"/>
                </a:solidFill>
                <a:latin typeface="Calibri"/>
              </a:rPr>
              <a:t>Responsable du pôle d’ingénierie pédagogique au service COMETE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2200" b="1" u="sng" strike="noStrike" spc="-1">
                <a:solidFill>
                  <a:srgbClr val="93167B"/>
                </a:solidFill>
                <a:uFillTx/>
                <a:latin typeface="Calibri"/>
              </a:rPr>
              <a:t>https://</a:t>
            </a:r>
            <a:r>
              <a:rPr lang="fr-FR" sz="2200" b="1" u="sng" strike="noStrike" spc="-1">
                <a:solidFill>
                  <a:srgbClr val="93167B"/>
                </a:solidFill>
                <a:uFillTx/>
                <a:latin typeface="Calibri"/>
                <a:hlinkClick r:id="rId2"/>
              </a:rPr>
              <a:t>service-comete.parisnanterre.fr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2200" b="1" u="sng" strike="noStrike" spc="-1">
                <a:solidFill>
                  <a:srgbClr val="93167B"/>
                </a:solidFill>
                <a:uFillTx/>
                <a:latin typeface="Calibri"/>
              </a:rPr>
              <a:t>https://</a:t>
            </a:r>
            <a:r>
              <a:rPr lang="fr-FR" sz="2200" b="1" u="sng" strike="noStrike" spc="-1">
                <a:solidFill>
                  <a:srgbClr val="93167B"/>
                </a:solidFill>
                <a:uFillTx/>
                <a:latin typeface="Calibri"/>
                <a:hlinkClick r:id="rId3"/>
              </a:rPr>
              <a:t>coursenligne.parisnanterre.fr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Picture 4" descr="https://lh5.googleusercontent.com/6x7xksazcwVnhFsJcCaJhEvwFi2uxQ3AkZi_HTxYk_D8hQJZQzLl2iZ00D1GVbYjOUis44EcK1Y5rX_vcj_pPvzuw0LYcTwkJiALRofoMwLTyjCncpaX7xKC8-JS3xXOeRBPVe4GT8NP-ele_1xbmBo7uIuZWM4RXgAa9us7cCx6VQ6veC0p"/>
          <p:cNvPicPr/>
          <p:nvPr/>
        </p:nvPicPr>
        <p:blipFill>
          <a:blip r:embed="rId4"/>
          <a:srcRect l="21037" r="21037"/>
          <a:stretch/>
        </p:blipFill>
        <p:spPr>
          <a:xfrm>
            <a:off x="619560" y="291960"/>
            <a:ext cx="4025160" cy="58842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7596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70280" y="161640"/>
            <a:ext cx="11846520" cy="10288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CoursEnLigne (CEL), pour quoi faire ? 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Espace réservé du contenu 2"/>
          <p:cNvSpPr/>
          <p:nvPr/>
        </p:nvSpPr>
        <p:spPr>
          <a:xfrm>
            <a:off x="344880" y="1440000"/>
            <a:ext cx="11735640" cy="46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52000" rIns="0" bIns="45000" anchor="t">
            <a:noAutofit/>
          </a:bodyPr>
          <a:lstStyle/>
          <a:p>
            <a:pPr marL="439560"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1" strike="noStrike" spc="-1">
                <a:solidFill>
                  <a:srgbClr val="F3803A"/>
                </a:solidFill>
                <a:latin typeface="Calibri"/>
              </a:rPr>
              <a:t>La plateforme CoursEnLigne vous permet d’accéder à des espaces de cours ouverts par vos enseignantes et vos enseignants.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439560"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1" strike="noStrike" spc="-1">
                <a:solidFill>
                  <a:srgbClr val="F3803A"/>
                </a:solidFill>
                <a:latin typeface="Calibri"/>
              </a:rPr>
              <a:t>Sur ces espaces de cours, vous pouvez, si vos enseignantes ou vos enseignants vous le proposent :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439560"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1" strike="noStrike" spc="-1">
                <a:solidFill>
                  <a:srgbClr val="F3803A"/>
                </a:solidFill>
                <a:latin typeface="Calibri"/>
              </a:rPr>
              <a:t>Accéder à des contenus pédagogiques complémentaires :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439560" defTabSz="9144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Des informations importantes concernant le cours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439560" defTabSz="9144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Une présentation projetée en cours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439560" defTabSz="9144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Des articles ou des documents à lire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439560" defTabSz="9144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Des liens vers des ressources pédagogiques en ligne, des vidéos ou des documents sonores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439560" defTabSz="9144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Des liens vers d’autres espaces de travail collaboratif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439560"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1" strike="noStrike" spc="-1">
                <a:solidFill>
                  <a:srgbClr val="F3803A"/>
                </a:solidFill>
                <a:latin typeface="Calibri"/>
              </a:rPr>
              <a:t>Par ailleurs, vous y trouverez vos cours proposés entièrement en ligne, comme « Grands Repères 1 &amp; 2 », « Maîtrise du Français Écrit », et quelques autres. Repérez-les dès le début des semestres dans votre tableau de bord !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439560"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800" b="1" strike="noStrike" spc="-1">
                <a:solidFill>
                  <a:srgbClr val="F3803A"/>
                </a:solidFill>
                <a:latin typeface="Calibri"/>
              </a:rPr>
              <a:t>Enfin, si vous suivez une formation à distance (EAD), c’est sur CEL que vous trouverez l’ensemble de vos cours.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4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246960" y="-271800"/>
            <a:ext cx="11787120" cy="1439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CoursEnLigne (CEL), pour quoi faire ? 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838080" y="1512000"/>
            <a:ext cx="5180760" cy="4664160"/>
          </a:xfrm>
          <a:prstGeom prst="rect">
            <a:avLst/>
          </a:prstGeom>
          <a:noFill/>
          <a:ln w="0">
            <a:noFill/>
          </a:ln>
        </p:spPr>
        <p:txBody>
          <a:bodyPr lIns="0" tIns="252000" rIns="0" bIns="45720" anchor="t">
            <a:normAutofit fontScale="91388" lnSpcReduction="20000"/>
          </a:bodyPr>
          <a:lstStyle/>
          <a:p>
            <a:pPr indent="0" defTabSz="914400"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fr-FR" sz="2600" b="1" strike="noStrike" spc="-1">
                <a:solidFill>
                  <a:schemeClr val="dk1"/>
                </a:solidFill>
                <a:latin typeface="Calibri"/>
              </a:rPr>
              <a:t>Communiquer avec votre enseignant·e</a:t>
            </a:r>
            <a:endParaRPr lang="fr-FR" sz="26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Vous pouvez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recevoir des « annonces » 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de votre enseignant.e, qui sont relayées sur votre adresse de messagerie @parisnanterre.fr : rappel d’une date importante, précision sur un travail à rendre, etc.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Si votre enseignant·e a mis en place un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forum de discussion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 et vous invite à l’utiliser, vous pouvez poser des questions – mais vous pouvez aussi lire les réponses apportées aux questions posées par d’autres étudiant·es. 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Votre enseignant·e peut également mettre en ligne un « chat » 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sur son espace de cours, pour converser en direct dans le cadre d’une séance à distance, par exemple.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172200" y="1512000"/>
            <a:ext cx="5180760" cy="4664160"/>
          </a:xfrm>
          <a:prstGeom prst="rect">
            <a:avLst/>
          </a:prstGeom>
          <a:noFill/>
          <a:ln w="0">
            <a:noFill/>
          </a:ln>
        </p:spPr>
        <p:txBody>
          <a:bodyPr lIns="0" tIns="252000" rIns="0" bIns="45720" anchor="t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fr-FR" sz="2600" b="1" strike="noStrike" spc="-1">
                <a:solidFill>
                  <a:schemeClr val="dk1"/>
                </a:solidFill>
                <a:latin typeface="Calibri"/>
              </a:rPr>
              <a:t>Participer à des activités pédagogiques, proposées éventuellement par votre enseignant·e</a:t>
            </a:r>
            <a:endParaRPr lang="fr-FR" sz="26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1" strike="noStrike" spc="-1">
                <a:solidFill>
                  <a:schemeClr val="accent1">
                    <a:lumMod val="75000"/>
                  </a:schemeClr>
                </a:solidFill>
                <a:latin typeface="Calibri"/>
              </a:rPr>
              <a:t>Par exemple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Répondre à des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tests de connaissances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, à des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quiz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 ou des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questionnaires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Participer à des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activités collaboratives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Déposer des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devoirs en ligne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, etc.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endParaRPr lang="fr-FR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18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idx="4294967295"/>
          </p:nvPr>
        </p:nvSpPr>
        <p:spPr>
          <a:xfrm>
            <a:off x="5240520" y="0"/>
            <a:ext cx="6951600" cy="1439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43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Se connecter  à CoursEnLigne </a:t>
            </a:r>
            <a:endParaRPr lang="fr-FR" sz="43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" name="Image 4"/>
          <p:cNvPicPr/>
          <p:nvPr/>
        </p:nvPicPr>
        <p:blipFill>
          <a:blip r:embed="rId2"/>
          <a:srcRect r="48878"/>
          <a:stretch/>
        </p:blipFill>
        <p:spPr>
          <a:xfrm>
            <a:off x="81000" y="261720"/>
            <a:ext cx="5072400" cy="6468840"/>
          </a:xfrm>
          <a:prstGeom prst="rect">
            <a:avLst/>
          </a:prstGeom>
          <a:ln w="0">
            <a:noFill/>
          </a:ln>
        </p:spPr>
      </p:pic>
      <p:sp>
        <p:nvSpPr>
          <p:cNvPr id="69" name="Espace réservé du texte 5"/>
          <p:cNvSpPr/>
          <p:nvPr/>
        </p:nvSpPr>
        <p:spPr>
          <a:xfrm>
            <a:off x="6130800" y="1701720"/>
            <a:ext cx="5257080" cy="466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52000" rIns="0" bIns="45000" anchor="t">
            <a:normAutofit/>
          </a:bodyPr>
          <a:lstStyle/>
          <a:p>
            <a:pPr defTabSz="914400">
              <a:lnSpc>
                <a:spcPct val="100000"/>
              </a:lnSpc>
              <a:spcBef>
                <a:spcPts val="1800"/>
              </a:spcBef>
              <a:tabLst>
                <a:tab pos="0" algn="l"/>
              </a:tabLst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1) Tapez l’adresse (URL) de la plateforme dans votre navigateur internet (Mozilla Firefox ou chrome):  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200" b="1" strike="noStrike" spc="-1">
                <a:solidFill>
                  <a:srgbClr val="F3803A"/>
                </a:solidFill>
                <a:latin typeface="Calibri"/>
              </a:rPr>
              <a:t>https://coursenligne.parisnanterre.fr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800"/>
              </a:spcBef>
              <a:tabLst>
                <a:tab pos="0" algn="l"/>
              </a:tabLst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2) En arrivant sur cette page, 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200" b="1" strike="noStrike" spc="-1">
                <a:solidFill>
                  <a:srgbClr val="F3803A"/>
                </a:solidFill>
                <a:latin typeface="Calibri"/>
              </a:rPr>
              <a:t>connectez-vous !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200" b="1" strike="noStrike" spc="-1">
                <a:solidFill>
                  <a:srgbClr val="F3803A"/>
                </a:solidFill>
                <a:latin typeface="Calibri"/>
              </a:rPr>
              <a:t>(coin supérieur droit de votre écran)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0" name="Connecteur droit avec flèche 8"/>
          <p:cNvCxnSpPr/>
          <p:nvPr/>
        </p:nvCxnSpPr>
        <p:spPr>
          <a:xfrm flipH="1" flipV="1">
            <a:off x="4946040" y="581760"/>
            <a:ext cx="915120" cy="357696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5042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8080" y="0"/>
            <a:ext cx="10514880" cy="1439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Se connecter à CoursEnLigne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838080" y="1505160"/>
            <a:ext cx="5451120" cy="4664160"/>
          </a:xfrm>
          <a:prstGeom prst="rect">
            <a:avLst/>
          </a:prstGeom>
          <a:noFill/>
          <a:ln w="0">
            <a:noFill/>
          </a:ln>
        </p:spPr>
        <p:txBody>
          <a:bodyPr lIns="0" tIns="252000" rIns="0" bIns="45720" anchor="t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Le lien de connexion vous mène sur cette page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Vous devez alors vous identifier avec 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marL="540000" lvl="3" indent="-228600" defTabSz="9144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votre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identifiant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 (login = numéro étudiant)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marL="540000" lvl="3" indent="-228600" defTabSz="9144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votre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mot de passe 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de messagerie  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Ce système d’authentification est le même pour la plupart des services numériques de l’université accessibles en ligne.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  <a:ea typeface="Noto Sans CJK SC"/>
              </a:rPr>
              <a:t>En cas de problème pour vous identifier, rendez-vous sur le site de la DRI :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  <a:ea typeface="Noto Sans CJK SC"/>
                <a:hlinkClick r:id="rId2"/>
              </a:rPr>
              <a:t>https://dri.parisnanterre.fr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  <a:ea typeface="Noto Sans CJK SC"/>
              </a:rPr>
              <a:t>    OU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1" strike="noStrike" spc="-1">
                <a:solidFill>
                  <a:schemeClr val="dk1"/>
                </a:solidFill>
                <a:latin typeface="Calibri"/>
                <a:ea typeface="Noto Sans CJK SC"/>
              </a:rPr>
              <a:t>https://identite.parisnanterre.fr/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" name="Image 3"/>
          <p:cNvPicPr/>
          <p:nvPr/>
        </p:nvPicPr>
        <p:blipFill>
          <a:blip r:embed="rId3"/>
          <a:stretch/>
        </p:blipFill>
        <p:spPr>
          <a:xfrm>
            <a:off x="7662960" y="1740600"/>
            <a:ext cx="3837600" cy="4664160"/>
          </a:xfrm>
          <a:prstGeom prst="rect">
            <a:avLst/>
          </a:prstGeom>
          <a:ln w="0">
            <a:noFill/>
          </a:ln>
        </p:spPr>
      </p:pic>
      <p:cxnSp>
        <p:nvCxnSpPr>
          <p:cNvPr id="74" name="Connecteur droit avec flèche 4"/>
          <p:cNvCxnSpPr/>
          <p:nvPr/>
        </p:nvCxnSpPr>
        <p:spPr>
          <a:xfrm>
            <a:off x="6289920" y="2881440"/>
            <a:ext cx="1828440" cy="51228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  <p:cxnSp>
        <p:nvCxnSpPr>
          <p:cNvPr id="75" name="Connecteur droit avec flèche 8"/>
          <p:cNvCxnSpPr/>
          <p:nvPr/>
        </p:nvCxnSpPr>
        <p:spPr>
          <a:xfrm>
            <a:off x="5513760" y="3269520"/>
            <a:ext cx="2383920" cy="56880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5580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7CB633-CE37-954B-92E6-D9ED882D0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Présidente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de l’Université Paris Nanterre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D50A4E9-A6E4-D9A9-B38D-D20A635D25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smtClean="0"/>
              <a:t>Caroline ROLLAND-DIAMOND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Espace réservé pour une image  1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3" descr="CRD_OFFICIEL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>
            <a:fillRect/>
          </a:stretch>
        </p:blipFill>
        <p:spPr bwMode="auto">
          <a:xfrm>
            <a:off x="838200" y="292100"/>
            <a:ext cx="4024313" cy="588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736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0"/>
            <a:ext cx="10514880" cy="1439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marL="266760" indent="-381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Signer la charte </a:t>
            </a:r>
            <a:r>
              <a:rPr lang="fr-FR" sz="36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d’utilisation</a:t>
            </a:r>
            <a:endParaRPr lang="fr-FR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4364280" y="1512000"/>
            <a:ext cx="6989040" cy="4664160"/>
          </a:xfrm>
          <a:prstGeom prst="rect">
            <a:avLst/>
          </a:prstGeom>
          <a:noFill/>
          <a:ln w="0">
            <a:noFill/>
          </a:ln>
        </p:spPr>
        <p:txBody>
          <a:bodyPr lIns="0" tIns="252000" rIns="0" bIns="45720" anchor="t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fr-FR" sz="2400" b="1" strike="noStrike" spc="-1">
                <a:solidFill>
                  <a:schemeClr val="dk1"/>
                </a:solidFill>
                <a:latin typeface="Calibri"/>
              </a:rPr>
              <a:t>Lors de votre première connexion, en début d’année, la charte d’utilisation de la plateforme CoursEnLigne s’affiche. 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Cette charte rappelle les droits et obligations de chacune et chacun sur cette plateforme pédagogique : respect des données personnelles, comportement respectueux sur les espaces de travail collaboratifs et les forums, etc. 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Vous devez la lire attentivement, puis la signer, tout au bas du document, avant de continuer.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" name="Image 3"/>
          <p:cNvPicPr/>
          <p:nvPr/>
        </p:nvPicPr>
        <p:blipFill>
          <a:blip r:embed="rId2"/>
          <a:stretch/>
        </p:blipFill>
        <p:spPr>
          <a:xfrm>
            <a:off x="838080" y="1512000"/>
            <a:ext cx="3240720" cy="5012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8171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8080" y="0"/>
            <a:ext cx="10514880" cy="1439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Bienvenue ! 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" name="Image 3"/>
          <p:cNvPicPr/>
          <p:nvPr/>
        </p:nvPicPr>
        <p:blipFill>
          <a:blip r:embed="rId3"/>
          <a:stretch/>
        </p:blipFill>
        <p:spPr>
          <a:xfrm>
            <a:off x="838080" y="1761120"/>
            <a:ext cx="3815640" cy="4664160"/>
          </a:xfrm>
          <a:prstGeom prst="rect">
            <a:avLst/>
          </a:prstGeom>
          <a:ln w="0">
            <a:noFill/>
          </a:ln>
        </p:spPr>
      </p:pic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361840" y="1697040"/>
            <a:ext cx="6347520" cy="4392360"/>
          </a:xfrm>
          <a:prstGeom prst="rect">
            <a:avLst/>
          </a:prstGeom>
          <a:noFill/>
          <a:ln w="0">
            <a:noFill/>
          </a:ln>
        </p:spPr>
        <p:txBody>
          <a:bodyPr lIns="0" tIns="252000" rIns="0" bIns="45720" anchor="t">
            <a:normAutofit/>
          </a:bodyPr>
          <a:lstStyle/>
          <a:p>
            <a:pPr marL="84240" indent="0" algn="just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Après cette première étape, vous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revenez automatiquement sur la page d’accueil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. 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marL="84240" indent="0" algn="just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Vos initiales ou votre avatar apparaissent en haut à droite, dans une petite bulle.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marL="84240" indent="0" algn="just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Tout est en ordre ! 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marL="84240" indent="0" algn="just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Accédez à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 la documentation, à Mon compte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marL="84240" indent="0" algn="just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Vous pouvez accéder à votre tableau de bord, en cliquant sur l’onglet 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« Tableau de bord 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», en haut à gauche de la page. 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2" name="Connecteur droit avec flèche 6"/>
          <p:cNvCxnSpPr/>
          <p:nvPr/>
        </p:nvCxnSpPr>
        <p:spPr>
          <a:xfrm flipH="1" flipV="1">
            <a:off x="4561560" y="1947960"/>
            <a:ext cx="689760" cy="136368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  <p:cxnSp>
        <p:nvCxnSpPr>
          <p:cNvPr id="83" name="Connecteur droit avec flèche 8"/>
          <p:cNvCxnSpPr/>
          <p:nvPr/>
        </p:nvCxnSpPr>
        <p:spPr>
          <a:xfrm flipH="1" flipV="1">
            <a:off x="1648440" y="1947960"/>
            <a:ext cx="3630600" cy="282780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14850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0"/>
            <a:ext cx="10514880" cy="1439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Le tableau de bord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838080" y="1512000"/>
            <a:ext cx="5631120" cy="4664160"/>
          </a:xfrm>
          <a:prstGeom prst="rect">
            <a:avLst/>
          </a:prstGeom>
          <a:noFill/>
          <a:ln w="0">
            <a:noFill/>
          </a:ln>
        </p:spPr>
        <p:txBody>
          <a:bodyPr lIns="0" tIns="25200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Le tableau de bord recense tous les espaces de cours auxquels vous êtes déjà rattaché.e. Il suffit de cliquer sur la tuile du cours qui vous intéresse, pour y accéder. 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Comment accéder à un cours, qui n’est pas encore visible dans votre tableau de bord ? 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Contactez votre enseignant.e ! Il ou elle vous inscrira, ou vous donnera une « clé » (un mot de passe) pour entrer dans l’espace de cours, que vous pourrez retrouver en effectuant une recherche sur la page d’accueil (« rechercher un cours »). 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Image 3"/>
          <p:cNvPicPr/>
          <p:nvPr/>
        </p:nvPicPr>
        <p:blipFill>
          <a:blip r:embed="rId2"/>
          <a:stretch/>
        </p:blipFill>
        <p:spPr>
          <a:xfrm>
            <a:off x="6963480" y="380880"/>
            <a:ext cx="4919760" cy="5975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768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0"/>
            <a:ext cx="10514880" cy="1439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Le tableau de bord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" name="Image 3"/>
          <p:cNvPicPr/>
          <p:nvPr/>
        </p:nvPicPr>
        <p:blipFill>
          <a:blip r:embed="rId2"/>
          <a:stretch/>
        </p:blipFill>
        <p:spPr>
          <a:xfrm>
            <a:off x="6963480" y="380880"/>
            <a:ext cx="4919760" cy="5975640"/>
          </a:xfrm>
          <a:prstGeom prst="rect">
            <a:avLst/>
          </a:prstGeom>
          <a:ln w="0">
            <a:noFill/>
          </a:ln>
        </p:spPr>
      </p:pic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540360" y="1667160"/>
            <a:ext cx="5361120" cy="4206240"/>
          </a:xfrm>
          <a:prstGeom prst="rect">
            <a:avLst/>
          </a:prstGeom>
          <a:noFill/>
          <a:ln w="0">
            <a:noFill/>
          </a:ln>
        </p:spPr>
        <p:txBody>
          <a:bodyPr lIns="0" tIns="252000" rIns="0" bIns="45720" anchor="t">
            <a:noAutofit/>
          </a:bodyPr>
          <a:lstStyle/>
          <a:p>
            <a:pPr marL="711360" indent="-2556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Il peut arriver que vous ayez </a:t>
            </a:r>
            <a:r>
              <a:rPr lang="fr-FR" sz="2400" b="1" strike="noStrike" spc="-1">
                <a:solidFill>
                  <a:schemeClr val="dk1"/>
                </a:solidFill>
                <a:latin typeface="Calibri"/>
              </a:rPr>
              <a:t>beaucoup de cours affichés</a:t>
            </a: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, dans le tableau de bord, notamment en début d’année.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marL="711360" indent="-2556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Vous pouvez marquer certains cours comme “</a:t>
            </a:r>
            <a:r>
              <a:rPr lang="fr-FR" sz="2400" b="1" strike="noStrike" spc="-1">
                <a:solidFill>
                  <a:schemeClr val="dk1"/>
                </a:solidFill>
                <a:latin typeface="Calibri"/>
              </a:rPr>
              <a:t>favoris</a:t>
            </a: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” et “</a:t>
            </a:r>
            <a:r>
              <a:rPr lang="fr-FR" sz="2400" b="1" strike="noStrike" spc="-1">
                <a:solidFill>
                  <a:schemeClr val="dk1"/>
                </a:solidFill>
                <a:latin typeface="Calibri"/>
              </a:rPr>
              <a:t>retirer de l’affichage</a:t>
            </a: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” ceux qui ne vous concernent pas directement, en cliquant sur les 3 petits points à droite du titre.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0" name="Connecteur droit avec flèche 6"/>
          <p:cNvCxnSpPr/>
          <p:nvPr/>
        </p:nvCxnSpPr>
        <p:spPr>
          <a:xfrm flipV="1">
            <a:off x="4682520" y="4765680"/>
            <a:ext cx="4032360" cy="88740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867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0"/>
            <a:ext cx="10514880" cy="1439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Des visites guidées !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838080" y="1512000"/>
            <a:ext cx="4677840" cy="4761000"/>
          </a:xfrm>
          <a:prstGeom prst="rect">
            <a:avLst/>
          </a:prstGeom>
          <a:noFill/>
          <a:ln w="0">
            <a:noFill/>
          </a:ln>
        </p:spPr>
        <p:txBody>
          <a:bodyPr lIns="0" tIns="252000" rIns="0" bIns="45720" anchor="t">
            <a:normAutofit fontScale="83888" lnSpcReduction="10000"/>
          </a:bodyPr>
          <a:lstStyle/>
          <a:p>
            <a:pPr marL="185760" indent="0" algn="just" defTabSz="914400"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La plateforme a été entièrement remise à jour l’année dernière : elle est devenue encore </a:t>
            </a:r>
            <a:r>
              <a:rPr lang="fr-FR" sz="2400" b="1" strike="noStrike" spc="-1">
                <a:solidFill>
                  <a:schemeClr val="dk1"/>
                </a:solidFill>
                <a:latin typeface="Calibri"/>
              </a:rPr>
              <a:t>plus ergonomique, et plus agréable</a:t>
            </a: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 à utiliser !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marL="185760" indent="0" algn="just" defTabSz="914400"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Pour vous aider à la prendre en mains, de courtes </a:t>
            </a:r>
            <a:r>
              <a:rPr lang="fr-FR" sz="2400" b="1" strike="noStrike" spc="-1">
                <a:solidFill>
                  <a:schemeClr val="dk1"/>
                </a:solidFill>
                <a:latin typeface="Calibri"/>
              </a:rPr>
              <a:t>visites guidées</a:t>
            </a: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 sous forme de pop-ups (fenêtres surgissantes) successifs, peuvent vous faire découvrir les principales fonctionnalités de la plateforme (sinon consulter la documentation).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marL="185760" indent="0" algn="just" defTabSz="914400"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fr-FR" sz="2400" b="0" strike="noStrike" spc="-1">
                <a:solidFill>
                  <a:schemeClr val="dk1"/>
                </a:solidFill>
                <a:latin typeface="Calibri"/>
              </a:rPr>
              <a:t>Pour y accéder, cliquez sur le point d’interrogation en bas à droite, qui donne accès à la charte ET à la visite guidée.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Image 8"/>
          <p:cNvPicPr/>
          <p:nvPr/>
        </p:nvPicPr>
        <p:blipFill>
          <a:blip r:embed="rId2"/>
          <a:stretch/>
        </p:blipFill>
        <p:spPr>
          <a:xfrm>
            <a:off x="7048440" y="165960"/>
            <a:ext cx="4847760" cy="5908680"/>
          </a:xfrm>
          <a:prstGeom prst="rect">
            <a:avLst/>
          </a:prstGeom>
          <a:ln w="0">
            <a:noFill/>
          </a:ln>
        </p:spPr>
      </p:pic>
      <p:cxnSp>
        <p:nvCxnSpPr>
          <p:cNvPr id="94" name="Connecteur droit avec flèche 9"/>
          <p:cNvCxnSpPr/>
          <p:nvPr/>
        </p:nvCxnSpPr>
        <p:spPr>
          <a:xfrm flipV="1">
            <a:off x="5516640" y="1854000"/>
            <a:ext cx="2433960" cy="199116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  <p:cxnSp>
        <p:nvCxnSpPr>
          <p:cNvPr id="95" name="Connecteur droit avec flèche 10"/>
          <p:cNvCxnSpPr/>
          <p:nvPr/>
        </p:nvCxnSpPr>
        <p:spPr>
          <a:xfrm>
            <a:off x="5516640" y="5181480"/>
            <a:ext cx="6084000" cy="74700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721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0"/>
            <a:ext cx="10514880" cy="1439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En savoir plus et trouver de l’aide 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Image 4"/>
          <p:cNvPicPr/>
          <p:nvPr/>
        </p:nvPicPr>
        <p:blipFill>
          <a:blip r:embed="rId2"/>
          <a:stretch/>
        </p:blipFill>
        <p:spPr>
          <a:xfrm>
            <a:off x="7835760" y="1719360"/>
            <a:ext cx="4048200" cy="4936680"/>
          </a:xfrm>
          <a:prstGeom prst="rect">
            <a:avLst/>
          </a:prstGeom>
          <a:ln w="0">
            <a:noFill/>
          </a:ln>
        </p:spPr>
      </p:pic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838080" y="1512000"/>
            <a:ext cx="5511240" cy="4664160"/>
          </a:xfrm>
          <a:prstGeom prst="rect">
            <a:avLst/>
          </a:prstGeom>
          <a:noFill/>
          <a:ln w="0">
            <a:noFill/>
          </a:ln>
        </p:spPr>
        <p:txBody>
          <a:bodyPr lIns="0" tIns="252000" rIns="0" bIns="45720" anchor="t">
            <a:normAutofit/>
          </a:bodyPr>
          <a:lstStyle/>
          <a:p>
            <a:pPr marL="711360" indent="-2556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Sur la page d’accueil, vous trouverez également diverses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informations et des liens utiles.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marL="711360" indent="-2556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marL="711360" indent="-2556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Vous trouverez, parmi bien d’autres choses, un lien vers «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l’Espace étudiantes et étudiants de la plateforme CoursEnLigne 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» , sur lequel vous trouverez toutes les informations utiles pour vous aider, si nécessaire. 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9" name="Connecteur droit avec flèche 6"/>
          <p:cNvCxnSpPr/>
          <p:nvPr/>
        </p:nvCxnSpPr>
        <p:spPr>
          <a:xfrm>
            <a:off x="4779000" y="2818440"/>
            <a:ext cx="4628520" cy="38664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6104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0"/>
            <a:ext cx="10514880" cy="1439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1" strike="noStrike" spc="-1">
                <a:solidFill>
                  <a:schemeClr val="accent1">
                    <a:lumMod val="75000"/>
                  </a:schemeClr>
                </a:solidFill>
                <a:latin typeface="Calibri Light"/>
              </a:rPr>
              <a:t>En savoir plus et trouver de l’aide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Image 4"/>
          <p:cNvPicPr/>
          <p:nvPr/>
        </p:nvPicPr>
        <p:blipFill>
          <a:blip r:embed="rId2"/>
          <a:stretch/>
        </p:blipFill>
        <p:spPr>
          <a:xfrm>
            <a:off x="7643520" y="1512000"/>
            <a:ext cx="4144320" cy="5079240"/>
          </a:xfrm>
          <a:prstGeom prst="rect">
            <a:avLst/>
          </a:prstGeom>
          <a:ln w="0">
            <a:noFill/>
          </a:ln>
        </p:spPr>
      </p:pic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838080" y="1512000"/>
            <a:ext cx="5998680" cy="4867920"/>
          </a:xfrm>
          <a:prstGeom prst="rect">
            <a:avLst/>
          </a:prstGeom>
          <a:noFill/>
          <a:ln w="0">
            <a:noFill/>
          </a:ln>
        </p:spPr>
        <p:txBody>
          <a:bodyPr lIns="0" tIns="252000" rIns="0" bIns="45720" anchor="t">
            <a:normAutofit/>
          </a:bodyPr>
          <a:lstStyle/>
          <a:p>
            <a:pPr indent="0" algn="just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Dans cet Espace Étudiantes et Étudiants, vous trouverez notamment :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La rubrique « 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Bienvenue</a:t>
            </a: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 », pour contacter l’équipe de l’ingénierie pédagogique, si vous avez besoin </a:t>
            </a:r>
            <a:r>
              <a:rPr lang="fr-FR" sz="2200" b="1" strike="noStrike" spc="-1">
                <a:solidFill>
                  <a:schemeClr val="dk1"/>
                </a:solidFill>
                <a:latin typeface="Calibri"/>
              </a:rPr>
              <a:t>d’aide pour utiliser la plateforme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200" b="0" strike="noStrike" spc="-1">
                <a:solidFill>
                  <a:schemeClr val="dk1"/>
                </a:solidFill>
                <a:latin typeface="Calibri"/>
              </a:rPr>
              <a:t>Des  informations, des conseils, des liens utiles pour naviguer au mieux sur la plateforme et développer vos compétences  tout au long de vos études à l’Université.</a:t>
            </a:r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3500" b="1" strike="noStrike" spc="-1">
                <a:solidFill>
                  <a:schemeClr val="accent1">
                    <a:lumMod val="75000"/>
                  </a:schemeClr>
                </a:solidFill>
                <a:latin typeface="Calibri"/>
              </a:rPr>
              <a:t>Bonne rentrée à toutes et tous !</a:t>
            </a:r>
            <a:endParaRPr lang="fr-FR" sz="35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03" name="Connecteur droit avec flèche 6"/>
          <p:cNvCxnSpPr/>
          <p:nvPr/>
        </p:nvCxnSpPr>
        <p:spPr>
          <a:xfrm>
            <a:off x="6753600" y="4662000"/>
            <a:ext cx="2479680" cy="10224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  <p:cxnSp>
        <p:nvCxnSpPr>
          <p:cNvPr id="104" name="Connecteur droit avec flèche 7"/>
          <p:cNvCxnSpPr/>
          <p:nvPr/>
        </p:nvCxnSpPr>
        <p:spPr>
          <a:xfrm>
            <a:off x="6757200" y="4691520"/>
            <a:ext cx="1599840" cy="51876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  <p:cxnSp>
        <p:nvCxnSpPr>
          <p:cNvPr id="105" name="Connecteur droit avec flèche 8"/>
          <p:cNvCxnSpPr/>
          <p:nvPr/>
        </p:nvCxnSpPr>
        <p:spPr>
          <a:xfrm>
            <a:off x="6667200" y="3236400"/>
            <a:ext cx="1589400" cy="1101600"/>
          </a:xfrm>
          <a:prstGeom prst="straightConnector1">
            <a:avLst/>
          </a:prstGeom>
          <a:ln w="57150">
            <a:solidFill>
              <a:srgbClr val="FF0000"/>
            </a:solidFill>
            <a:rou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4926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 105"/>
          <p:cNvPicPr/>
          <p:nvPr/>
        </p:nvPicPr>
        <p:blipFill>
          <a:blip r:embed="rId2"/>
          <a:stretch/>
        </p:blipFill>
        <p:spPr>
          <a:xfrm>
            <a:off x="562320" y="149760"/>
            <a:ext cx="3240000" cy="3240000"/>
          </a:xfrm>
          <a:prstGeom prst="rect">
            <a:avLst/>
          </a:prstGeom>
          <a:ln w="0">
            <a:noFill/>
          </a:ln>
        </p:spPr>
      </p:pic>
      <p:pic>
        <p:nvPicPr>
          <p:cNvPr id="107" name="Image 106"/>
          <p:cNvPicPr/>
          <p:nvPr/>
        </p:nvPicPr>
        <p:blipFill>
          <a:blip r:embed="rId3"/>
          <a:stretch/>
        </p:blipFill>
        <p:spPr>
          <a:xfrm>
            <a:off x="429480" y="3438000"/>
            <a:ext cx="3420000" cy="3420000"/>
          </a:xfrm>
          <a:prstGeom prst="rect">
            <a:avLst/>
          </a:prstGeom>
          <a:ln w="0">
            <a:noFill/>
          </a:ln>
        </p:spPr>
      </p:pic>
      <p:sp>
        <p:nvSpPr>
          <p:cNvPr id="108" name="ZoneTexte 107"/>
          <p:cNvSpPr txBox="1"/>
          <p:nvPr/>
        </p:nvSpPr>
        <p:spPr>
          <a:xfrm>
            <a:off x="3849480" y="1660320"/>
            <a:ext cx="8461800" cy="5176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3600" b="1" u="sng" strike="noStrike" spc="-1">
                <a:solidFill>
                  <a:srgbClr val="93167B"/>
                </a:solidFill>
                <a:uFillTx/>
                <a:latin typeface="Calibri"/>
              </a:rPr>
              <a:t>https://</a:t>
            </a:r>
            <a:r>
              <a:rPr lang="fr-FR" sz="3600" b="1" u="sng" strike="noStrike" spc="-1">
                <a:solidFill>
                  <a:srgbClr val="93167B"/>
                </a:solidFill>
                <a:uFillTx/>
                <a:latin typeface="Calibri"/>
                <a:hlinkClick r:id="rId4"/>
              </a:rPr>
              <a:t>coursenligne.parisnanterre.fr</a:t>
            </a:r>
            <a:endParaRPr lang="fr-FR" sz="36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36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36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36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36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36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fr-FR" sz="3600" b="1" u="sng" strike="noStrike" spc="-1">
                <a:solidFill>
                  <a:srgbClr val="93167B"/>
                </a:solidFill>
                <a:uFillTx/>
                <a:latin typeface="Calibri"/>
              </a:rPr>
              <a:t>https://</a:t>
            </a:r>
            <a:r>
              <a:rPr lang="fr-FR" sz="3600" b="1" u="sng" strike="noStrike" spc="-1">
                <a:solidFill>
                  <a:srgbClr val="93167B"/>
                </a:solidFill>
                <a:uFillTx/>
                <a:latin typeface="Calibri"/>
                <a:hlinkClick r:id="rId5"/>
              </a:rPr>
              <a:t>service-comete.parisnanterre.fr</a:t>
            </a:r>
            <a:endParaRPr lang="fr-FR" sz="36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2200" b="0" strike="noStrike" spc="-1">
              <a:solidFill>
                <a:srgbClr val="000000"/>
              </a:solidFill>
              <a:latin typeface="Arial"/>
            </a:endParaRPr>
          </a:p>
          <a:p>
            <a:endParaRPr lang="fr-FR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59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6"/>
          <p:cNvSpPr txBox="1"/>
          <p:nvPr/>
        </p:nvSpPr>
        <p:spPr>
          <a:xfrm>
            <a:off x="1260000" y="0"/>
            <a:ext cx="1026000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i="0" u="none" strike="noStrike" cap="non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La sécurité numérique des étudiants</a:t>
            </a: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6"/>
          <p:cNvSpPr txBox="1"/>
          <p:nvPr/>
        </p:nvSpPr>
        <p:spPr>
          <a:xfrm>
            <a:off x="1447200" y="1511280"/>
            <a:ext cx="9532800" cy="466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DPO - Data Protection Officer</a:t>
            </a:r>
            <a:r>
              <a:rPr lang="fr-FR" sz="1800" b="0" i="0" u="none" strike="noStrike" cap="none"/>
              <a:t/>
            </a:r>
            <a:br>
              <a:rPr lang="fr-FR" sz="1800" b="0" i="0" u="none" strike="noStrike" cap="none"/>
            </a:br>
            <a:r>
              <a:rPr lang="fr-FR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Déléguée à la protection des données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2800" b="1" i="0" u="none" strike="noStrike" cap="non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Christelle CHIDIAC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CISO / RSSI</a:t>
            </a:r>
            <a:r>
              <a:rPr lang="fr-FR" sz="1800" b="0" i="0" u="none" strike="noStrike" cap="none"/>
              <a:t/>
            </a:r>
            <a:br>
              <a:rPr lang="fr-FR" sz="1800" b="0" i="0" u="none" strike="noStrike" cap="none"/>
            </a:br>
            <a:r>
              <a:rPr lang="fr-FR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Responsable de la Sécurité des Systèmes d’Information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2800" b="1" i="0" u="none" strike="noStrike" cap="non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Jean-Sébastien DINÉTY</a:t>
            </a:r>
            <a:r>
              <a:rPr lang="fr-FR" sz="1800" b="0" i="0" u="none" strike="noStrike" cap="none"/>
              <a:t/>
            </a:r>
            <a:br>
              <a:rPr lang="fr-FR" sz="1800" b="0" i="0" u="none" strike="noStrike" cap="none"/>
            </a:br>
            <a:r>
              <a:rPr lang="fr-FR" sz="2800" b="1" i="0" u="none" strike="noStrike" cap="non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Driss BOUZEKHROUT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378" y="-65462"/>
            <a:ext cx="12308376" cy="692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7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7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2680" y="180000"/>
            <a:ext cx="8546760" cy="6613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11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2A103-4F36-8843-89D4-47253DB6E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lnSpc>
                <a:spcPct val="100000"/>
              </a:lnSpc>
              <a:buClr>
                <a:schemeClr val="dk1"/>
              </a:buClr>
              <a:buSzPts val="2400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Vice-présidente Formation et Vie Universitaire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8D6505-AFA5-DDB6-FE3F-8E9184A42D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err="1"/>
              <a:t>Meglena</a:t>
            </a:r>
            <a:r>
              <a:rPr lang="fr-FR" dirty="0"/>
              <a:t> JELEVA</a:t>
            </a:r>
          </a:p>
        </p:txBody>
      </p:sp>
      <p:pic>
        <p:nvPicPr>
          <p:cNvPr id="5" name="Google Shape;85;p1" descr="C:\Users\mjeleva\Documents\Meglena\Photos_MJ\Portraits Nanterre Université 014 Meglena Jeleva.jpg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1275" b="1275"/>
          <a:stretch/>
        </p:blipFill>
        <p:spPr>
          <a:xfrm>
            <a:off x="314325" y="263524"/>
            <a:ext cx="4025900" cy="5884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04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8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68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0120" y="360000"/>
            <a:ext cx="8111520" cy="64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29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9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69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2680" y="226080"/>
            <a:ext cx="8906760" cy="6613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5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0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70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4240" y="180000"/>
            <a:ext cx="9323640" cy="6661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8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1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Victime ? Vecteur ?</a:t>
            </a:r>
            <a:endParaRPr sz="4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71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 données personnelles ont été divulguées :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 suis une victime !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 compte numérique a été utilisé par des cybercrimels :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dans moins de 10% des cas, ils ont profité d’une faille technique et je ne suis pas fautif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dans tous les autres cas, je me suis fait piéger et je suis vecteur dans un chaîne de compromission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4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2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Acteur de la sécurité numérique !</a:t>
            </a:r>
            <a:endParaRPr sz="4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72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50.000 comptes actifs à l’université :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417"/>
              </a:spcBef>
              <a:spcAft>
                <a:spcPts val="0"/>
              </a:spcAft>
              <a:buNone/>
            </a:pPr>
            <a:r>
              <a:rPr lang="fr-FR" sz="2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même si vous détenez peu de données personnelles, les étudiants sont une cible privilégiée les cybercriminels</a:t>
            </a:r>
            <a:endParaRPr sz="2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417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Parmi vous, déjà une trentaine de comptes compromis !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Chaque compromission est un incident majeur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accès à de nombreuses données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accès à des plateformes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envoi massif de SPAM et de PHISHING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73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3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Comment les cybercriminels s’y prennent-ils ?</a:t>
            </a:r>
            <a:endParaRPr sz="4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73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Notre université n’a pas (encore) mis en œuvre la MFA (authentification multifacteur)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faut protéger son mot-de-passe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Comment ?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définir un mot-de-passe fort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savoir reconnaître le phishing (hameçonnage)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prémunir des malwares (logiciels malveillants)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54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4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74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7560" y="0"/>
            <a:ext cx="713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9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5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Un mot-de-passe solide</a:t>
            </a:r>
            <a:endParaRPr sz="4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75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864000" marR="0" lvl="1" indent="-20969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mot-de-passe suffisamment </a:t>
            </a:r>
            <a:r>
              <a:rPr lang="fr-F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... avec de l’</a:t>
            </a:r>
            <a:r>
              <a:rPr lang="fr-F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entropie</a:t>
            </a: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!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Quelle politique de renouvellement ?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190649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mot-de-passe </a:t>
            </a:r>
            <a:r>
              <a:rPr lang="fr-F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différent</a:t>
            </a: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 plateforme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lnSpc>
                <a:spcPct val="9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Limiter l’</a:t>
            </a:r>
            <a:r>
              <a:rPr lang="fr-F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usage</a:t>
            </a: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du compte de l’université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8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6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Reconnaître le phishing</a:t>
            </a:r>
            <a:endParaRPr sz="4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76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9800" y="1391400"/>
            <a:ext cx="7652160" cy="4736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24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7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77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80" y="0"/>
            <a:ext cx="10018800" cy="6201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2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B10D89-CE71-9342-9FC5-680DF0828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La structure de votre Licence 1</a:t>
            </a:r>
          </a:p>
        </p:txBody>
      </p:sp>
      <p:sp>
        <p:nvSpPr>
          <p:cNvPr id="7" name="Google Shape;116;p76"/>
          <p:cNvSpPr txBox="1">
            <a:spLocks/>
          </p:cNvSpPr>
          <p:nvPr/>
        </p:nvSpPr>
        <p:spPr>
          <a:xfrm>
            <a:off x="640387" y="1440001"/>
            <a:ext cx="10713413" cy="50633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8000" rIns="0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81818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UE : Unité d'enseignements. Une UE est composée d'un ou plusieurs enseignements ou d'activités (EC).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81818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UE Enseignements fondamentaux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81818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UE Enseignements complémentaires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81818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UE Compétences linguistiques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81818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UE Compétences transversales et outils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181818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    -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Méthodologie du travail universitaire (MTU) , Grands Repères 1  et 2 (GR1, GR2),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181818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    - Maîtrise du Français Ecrit (MFE)</a:t>
            </a:r>
          </a:p>
          <a:p>
            <a:pPr lvl="0">
              <a:spcBef>
                <a:spcPts val="600"/>
              </a:spcBef>
              <a:buClr>
                <a:prstClr val="black"/>
              </a:buClr>
              <a:buSzPct val="181818"/>
              <a:defRPr/>
            </a:pPr>
            <a:r>
              <a:rPr lang="fr-FR" sz="1800" dirty="0">
                <a:solidFill>
                  <a:prstClr val="black"/>
                </a:solidFill>
              </a:rPr>
              <a:t>UE Projets et expériences</a:t>
            </a:r>
          </a:p>
          <a:p>
            <a:pPr lvl="0">
              <a:spcBef>
                <a:spcPts val="600"/>
              </a:spcBef>
              <a:buClr>
                <a:prstClr val="black"/>
              </a:buClr>
              <a:buSzPct val="181818"/>
              <a:defRPr/>
            </a:pPr>
            <a:r>
              <a:rPr lang="fr-FR" sz="1800" dirty="0">
                <a:solidFill>
                  <a:prstClr val="black"/>
                </a:solidFill>
              </a:rPr>
              <a:t>      - </a:t>
            </a:r>
            <a:r>
              <a:rPr lang="fr-FR" sz="1800" b="0" dirty="0">
                <a:solidFill>
                  <a:prstClr val="black"/>
                </a:solidFill>
              </a:rPr>
              <a:t>Transitions écologiques</a:t>
            </a:r>
          </a:p>
          <a:p>
            <a:pPr lvl="0">
              <a:spcBef>
                <a:spcPts val="600"/>
              </a:spcBef>
              <a:buClr>
                <a:prstClr val="black"/>
              </a:buClr>
              <a:buSzPct val="181818"/>
              <a:defRPr/>
            </a:pPr>
            <a:r>
              <a:rPr lang="fr-FR" sz="1800" dirty="0">
                <a:solidFill>
                  <a:prstClr val="black"/>
                </a:solidFill>
              </a:rPr>
              <a:t>Possibilité d’un Bonus au diplôme</a:t>
            </a:r>
          </a:p>
          <a:p>
            <a:pPr lvl="0">
              <a:buClr>
                <a:prstClr val="black"/>
              </a:buClr>
              <a:buSzPct val="181818"/>
              <a:defRPr/>
            </a:pPr>
            <a:r>
              <a:rPr lang="fr-FR" sz="1800" dirty="0">
                <a:solidFill>
                  <a:prstClr val="black"/>
                </a:solidFill>
              </a:rPr>
              <a:t>Pour plus d’informations : </a:t>
            </a:r>
            <a:r>
              <a:rPr lang="fr-FR" sz="1800" dirty="0">
                <a:solidFill>
                  <a:prstClr val="black"/>
                </a:solidFill>
                <a:hlinkClick r:id="rId2"/>
              </a:rPr>
              <a:t>formations.parisnanterre.fr</a:t>
            </a:r>
            <a:endParaRPr lang="fr-FR" sz="18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81818"/>
              <a:buFont typeface="Arial" panose="020B0604020202020204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81818"/>
              <a:buFont typeface="Arial" panose="020B0604020202020204" pitchFamily="34" charset="0"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7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8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78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640" y="720"/>
            <a:ext cx="11202480" cy="6864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0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9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Se prémunir des malwares</a:t>
            </a:r>
            <a:endParaRPr sz="4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79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 se connecter que sur des </a:t>
            </a:r>
            <a:r>
              <a:rPr lang="fr-F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terminaux sûrs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... et donc appliquer les </a:t>
            </a:r>
            <a:r>
              <a:rPr lang="fr-F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mises-à-jour</a:t>
            </a: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sans attendre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190649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Cloisonner ses activités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... et notamment ne pas travailler sur une </a:t>
            </a:r>
            <a:r>
              <a:rPr lang="fr-F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session</a:t>
            </a: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qui dispose des droits d’administration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34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0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En cas de compromission, que ce passe-il ?</a:t>
            </a:r>
            <a:endParaRPr sz="4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80"/>
          <p:cNvSpPr txBox="1"/>
          <p:nvPr/>
        </p:nvSpPr>
        <p:spPr>
          <a:xfrm>
            <a:off x="838080" y="1548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L’équipe RSSI entreprend différentes vérifications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417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Tous les accès aux SI sont immédiatement coupés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DPO, la direction de l’UFR sont averties, ainsi que le CSSI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Vous serez notifié sur votre adresse mail personnelle</a:t>
            </a:r>
            <a:endParaRPr sz="3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4000" marR="0" lvl="1" indent="-324000" algn="l" rtl="0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−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... et commence les échanges avec l’équipe RSSI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8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1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strike="noStrike">
                <a:solidFill>
                  <a:srgbClr val="F3803A"/>
                </a:solidFill>
                <a:latin typeface="Calibri"/>
                <a:ea typeface="Calibri"/>
                <a:cs typeface="Calibri"/>
                <a:sym typeface="Calibri"/>
              </a:rPr>
              <a:t>Quels liens utiles</a:t>
            </a:r>
            <a:endParaRPr sz="4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81"/>
          <p:cNvSpPr txBox="1"/>
          <p:nvPr/>
        </p:nvSpPr>
        <p:spPr>
          <a:xfrm>
            <a:off x="838080" y="1548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https://www.cnil.fr/fr/les-conseils-de-la-cnil-pour-un-bon-mot-de-passe</a:t>
            </a:r>
            <a:endParaRPr sz="1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1400" b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https://www.cnil.fr/fr/mots-de-passe-une-nouvelle-recommandation-pour-maitriser-sa-securite</a:t>
            </a:r>
            <a:endParaRPr sz="1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1400" b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https://www.cnil.fr/fr/questions-reponses-sur-la-nouvelle-recommandation-relative-aux-mots-de-passe-et-autres-secrets</a:t>
            </a:r>
            <a:endParaRPr sz="1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1400" b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https://www.cnil.fr/fr/cnil-direct/question/le-phishing-cest-quoi</a:t>
            </a:r>
            <a:endParaRPr sz="1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1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1400" b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https://dri.parisnanterre.fr/se-premunir-contre-les-logiciels-malveillants/</a:t>
            </a:r>
            <a:endParaRPr sz="1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1400" b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https://dri.parisnanterre.fr/mesures-relatives-aux-cyberattaques/</a:t>
            </a:r>
            <a:endParaRPr sz="1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1400" b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https://www.cybermalveillance.gouv.fr/</a:t>
            </a:r>
            <a:endParaRPr sz="1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1417"/>
              </a:spcBef>
              <a:spcAft>
                <a:spcPts val="0"/>
              </a:spcAft>
              <a:buNone/>
            </a:pPr>
            <a:r>
              <a:rPr lang="fr-FR" sz="28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Restez vigilants !</a:t>
            </a:r>
            <a:endParaRPr sz="2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88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2"/>
          <p:cNvSpPr txBox="1"/>
          <p:nvPr/>
        </p:nvSpPr>
        <p:spPr>
          <a:xfrm>
            <a:off x="838080" y="0"/>
            <a:ext cx="10515240" cy="14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82"/>
          <p:cNvSpPr txBox="1"/>
          <p:nvPr/>
        </p:nvSpPr>
        <p:spPr>
          <a:xfrm>
            <a:off x="838080" y="1512000"/>
            <a:ext cx="10515240" cy="466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4240" y="180000"/>
            <a:ext cx="9323640" cy="6661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4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5AF39DB-78D5-AD41-A4CE-96E55803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Contribution de Vie étudiante</a:t>
            </a:r>
            <a:br>
              <a:rPr lang="fr-FR" dirty="0"/>
            </a:br>
            <a:r>
              <a:rPr lang="fr-FR" dirty="0"/>
              <a:t>et de Campus (CVEC)</a:t>
            </a:r>
          </a:p>
        </p:txBody>
      </p:sp>
    </p:spTree>
    <p:extLst>
      <p:ext uri="{BB962C8B-B14F-4D97-AF65-F5344CB8AC3E}">
        <p14:creationId xmlns:p14="http://schemas.microsoft.com/office/powerpoint/2010/main" val="213071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70393B-BB8F-3D40-A2B2-FBEC2EE93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Contribution de Vie Étudiante et de Campus (CVEC)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CCC04D8-A957-6FC3-7612-A022DAC982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err="1" smtClean="0"/>
              <a:t>Chaïma</a:t>
            </a:r>
            <a:r>
              <a:rPr lang="fr-FR" dirty="0" smtClean="0"/>
              <a:t> Makhlouf</a:t>
            </a:r>
            <a:endParaRPr lang="fr-FR" dirty="0"/>
          </a:p>
        </p:txBody>
      </p:sp>
      <p:pic>
        <p:nvPicPr>
          <p:cNvPr id="5" name="Google Shape;86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9382" y="1690255"/>
            <a:ext cx="4413139" cy="24627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131299" y="4153028"/>
            <a:ext cx="3818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https://etudiants.parisnanterre.fr/cvec</a:t>
            </a:r>
          </a:p>
        </p:txBody>
      </p:sp>
    </p:spTree>
    <p:extLst>
      <p:ext uri="{BB962C8B-B14F-4D97-AF65-F5344CB8AC3E}">
        <p14:creationId xmlns:p14="http://schemas.microsoft.com/office/powerpoint/2010/main" val="161509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9B263-9614-684D-B7E6-0308EA80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1866418" cy="1440000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Contribution de Vie Étudiante et de Campus (CVEC)</a:t>
            </a:r>
          </a:p>
        </p:txBody>
      </p:sp>
      <p:sp>
        <p:nvSpPr>
          <p:cNvPr id="7" name="Google Shape;92;p2"/>
          <p:cNvSpPr txBox="1">
            <a:spLocks/>
          </p:cNvSpPr>
          <p:nvPr/>
        </p:nvSpPr>
        <p:spPr>
          <a:xfrm>
            <a:off x="749225" y="1588300"/>
            <a:ext cx="110346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8000" rIns="0" bIns="45700" rtlCol="0" anchor="t" anchorCtr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210525"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l’année 2024-2025, 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chaque étudiant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s et étudiantes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s’acquitte d’une contribution vie étudiante et de campus d’un montant annuel de 103 €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210525"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sommes collectées financent de nombreux projets et actions de vie de campus en faveur de 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210525"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lang="fr-FR" noProof="0" dirty="0" smtClean="0">
                <a:solidFill>
                  <a:prstClr val="black"/>
                </a:solidFill>
                <a:latin typeface="Calibri" panose="020F0502020204030204"/>
              </a:rPr>
              <a:t>La s</a:t>
            </a:r>
            <a:r>
              <a:rPr kumimoji="0" lang="fr-FR" sz="2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anté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avec</a:t>
            </a:r>
            <a:r>
              <a:rPr kumimoji="0" lang="fr-FR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 actions de 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prévention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210525"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lang="fr-FR" noProof="0" dirty="0" smtClean="0">
                <a:solidFill>
                  <a:prstClr val="black"/>
                </a:solidFill>
                <a:latin typeface="Calibri" panose="020F0502020204030204"/>
              </a:rPr>
              <a:t>La v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 associative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210525"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’accompagnement et l’aide sociale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210525"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</a:t>
            </a:r>
            <a:r>
              <a:rPr kumimoji="0" lang="fr-FR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noProof="0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’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 et la culture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210525"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kumimoji="0" lang="fr-FR" sz="2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pratique sportive avec</a:t>
            </a:r>
            <a:r>
              <a:rPr kumimoji="0" lang="fr-FR" sz="2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accès gratuit 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 des activités et des événements sportifs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210525"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</a:t>
            </a:r>
            <a:r>
              <a:rPr kumimoji="0" lang="fr-FR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culture numérique et du Pixel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210525"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lang="fr-FR" b="0" dirty="0" smtClean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fr-FR" b="0" dirty="0">
                <a:solidFill>
                  <a:prstClr val="black"/>
                </a:solidFill>
                <a:latin typeface="Calibri" panose="020F0502020204030204"/>
              </a:rPr>
              <a:t>u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développement durable et de la responsabilité sociétale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210525"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lang="fr-FR" b="0" noProof="0" dirty="0" smtClean="0">
                <a:solidFill>
                  <a:prstClr val="black"/>
                </a:solidFill>
                <a:latin typeface="Calibri" panose="020F0502020204030204"/>
              </a:rPr>
              <a:t>L’a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ccueil 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étudiants internationaux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210525"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Lutte</a:t>
            </a:r>
            <a:r>
              <a:rPr kumimoji="0" lang="fr-FR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contre la précarité et</a:t>
            </a:r>
            <a:r>
              <a:rPr kumimoji="0" lang="fr-FR" sz="2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l’égalité Femme/Homme et la non discrimination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ct val="210525"/>
              <a:buFont typeface="Arial"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8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220" y="822134"/>
            <a:ext cx="10515600" cy="94438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2">
                    <a:lumMod val="75000"/>
                  </a:schemeClr>
                </a:solidFill>
              </a:rPr>
              <a:t>Projets financés par la CVEC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3" name="Espace réservé pour une image 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1" r="13041"/>
          <a:stretch>
            <a:fillRect/>
          </a:stretch>
        </p:blipFill>
        <p:spPr>
          <a:xfrm>
            <a:off x="379926" y="2578691"/>
            <a:ext cx="3587597" cy="3759483"/>
          </a:xfrm>
          <a:prstGeom prst="rect">
            <a:avLst/>
          </a:prstGeom>
        </p:spPr>
      </p:pic>
      <p:pic>
        <p:nvPicPr>
          <p:cNvPr id="4" name="Image 3" descr="https://lh7-eu.googleusercontent.com/3ouXTMS2HvReL8QbSeKYm2xY9NyVhRZGexxJoL5X6COxbyCJiPT_a2RLfEe6ZWK6I9EJqtWyF424ye7rYFq_cxz7IIscn0_z4PA6we1vKNz8E5yDdwf77WE1MZBhUUvgOQpoi8Edva-27oVSCGLVHH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59" y="2578691"/>
            <a:ext cx="3097548" cy="32760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7584909" y="2649495"/>
            <a:ext cx="3995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Distribution de Kit de rentrée</a:t>
            </a:r>
          </a:p>
          <a:p>
            <a:endParaRPr lang="fr-FR" dirty="0"/>
          </a:p>
        </p:txBody>
      </p:sp>
      <p:pic>
        <p:nvPicPr>
          <p:cNvPr id="6" name="Image 5" descr="https://lh7-eu.googleusercontent.com/d1T5Q7n8BRl5ciLmBvdh1KYLt8zA1rFLXw6mGOEhe3LyDxhXnalUlVT7AHh2QZ5EMEW1pGCVFT_eg5tWQ6qMkKUJZd4v_Zn2umVX2alkCJ1TGkMcsBZdCtxeQbWymQrRwzVh1kXSj0prTPeGODMKVQ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82" y="3327816"/>
            <a:ext cx="4430910" cy="32164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293049" y="1634311"/>
            <a:ext cx="5306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Distribution de protections hygiéniques et culottes menstruelles </a:t>
            </a:r>
          </a:p>
          <a:p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5194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929" y="2564498"/>
            <a:ext cx="4473820" cy="300599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-291" r="15936"/>
          <a:stretch/>
        </p:blipFill>
        <p:spPr>
          <a:xfrm rot="5400000">
            <a:off x="404942" y="2953314"/>
            <a:ext cx="3486598" cy="382809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6236" y="3178768"/>
            <a:ext cx="3564915" cy="3466613"/>
          </a:xfrm>
          <a:prstGeom prst="rect">
            <a:avLst/>
          </a:prstGeom>
        </p:spPr>
      </p:pic>
      <p:sp>
        <p:nvSpPr>
          <p:cNvPr id="21" name="Titre 20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39477"/>
          </a:xfrm>
        </p:spPr>
        <p:txBody>
          <a:bodyPr/>
          <a:lstStyle/>
          <a:p>
            <a:r>
              <a:rPr lang="fr-FR" b="1" dirty="0">
                <a:solidFill>
                  <a:schemeClr val="bg2">
                    <a:lumMod val="75000"/>
                  </a:schemeClr>
                </a:solidFill>
              </a:rPr>
              <a:t>Projets financés par la CVEC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34192" y="1870160"/>
            <a:ext cx="6098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Favorisation des activités sportives 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0011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F0237E-AB12-3245-A3DC-97F7443A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dispositifs d’accompagnement et d’aide</a:t>
            </a:r>
          </a:p>
        </p:txBody>
      </p:sp>
      <p:sp>
        <p:nvSpPr>
          <p:cNvPr id="5" name="Google Shape;122;p77"/>
          <p:cNvSpPr txBox="1">
            <a:spLocks/>
          </p:cNvSpPr>
          <p:nvPr/>
        </p:nvSpPr>
        <p:spPr>
          <a:xfrm>
            <a:off x="838200" y="1439998"/>
            <a:ext cx="11353800" cy="51894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8000" rIns="0" bIns="45700" rtlCol="0" anchor="t" anchorCtr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08108"/>
              <a:buFont typeface="Arial" panose="020B0604020202020204" pitchFamily="34" charset="0"/>
              <a:buNone/>
              <a:tabLst/>
              <a:defRPr/>
            </a:pPr>
            <a:r>
              <a:rPr kumimoji="0" lang="fr-FR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Accompagnement à la réussite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buSzPts val="1080"/>
            </a:pPr>
            <a:r>
              <a:rPr lang="fr-FR" sz="2900" dirty="0">
                <a:solidFill>
                  <a:prstClr val="black"/>
                </a:solidFill>
              </a:rPr>
              <a:t>Directeurs et directrices d’études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buSzPts val="1080"/>
            </a:pPr>
            <a:r>
              <a:rPr lang="fr-FR" b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Enseignants que vous pouvez contacter pour des conseils d’ordre pédagogique (difficultés, réorientation, etc.)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ts val="1080"/>
            </a:pPr>
            <a:r>
              <a:rPr lang="fr-FR" b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Noms et contacts des directeurs et directrices d’étude par les responsables de formation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buSzPts val="1080"/>
            </a:pPr>
            <a:r>
              <a:rPr lang="fr-FR" sz="2900" b="1" dirty="0">
                <a:solidFill>
                  <a:prstClr val="black"/>
                </a:solidFill>
              </a:rPr>
              <a:t>Tutorat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buSzPts val="1080"/>
            </a:pPr>
            <a:r>
              <a:rPr lang="fr-FR" b="0" dirty="0">
                <a:solidFill>
                  <a:prstClr val="black"/>
                </a:solidFill>
              </a:rPr>
              <a:t>Etudiants plus avancés dans leurs études qui peuvent vous apporter :</a:t>
            </a:r>
          </a:p>
          <a:p>
            <a:pPr marL="216000" lvl="0" indent="-216000">
              <a:lnSpc>
                <a:spcPct val="90000"/>
              </a:lnSpc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lang="fr-FR" sz="23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un soutien personnalisé</a:t>
            </a:r>
            <a:r>
              <a:rPr lang="fr-FR" sz="2300" b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, à la « carte », pour acquérir au plus vite l’autonomie nécessaire dans les études supérieures, une aide concrète pour améliorer ses résultats durant toute l’année,</a:t>
            </a:r>
            <a:endParaRPr lang="fr-FR" sz="2300" dirty="0"/>
          </a:p>
          <a:p>
            <a:pPr marL="216000" lvl="2" indent="-216000">
              <a:lnSpc>
                <a:spcPct val="90000"/>
              </a:lnSpc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lang="fr-FR" sz="23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des aides méthodologiques </a:t>
            </a:r>
            <a:r>
              <a:rPr lang="fr-FR" sz="23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: prise de note, méthodologie des exercices proposés, utilisation des brochures de cours, des ressources documentaires</a:t>
            </a:r>
            <a:endParaRPr lang="fr-FR" sz="2300" dirty="0"/>
          </a:p>
          <a:p>
            <a:pPr marL="216000" lvl="0" indent="-216000">
              <a:lnSpc>
                <a:spcPct val="90000"/>
              </a:lnSpc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lang="fr-FR" sz="23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des aides disciplinaires :</a:t>
            </a:r>
            <a:r>
              <a:rPr lang="fr-FR" sz="2300" b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  économie, langue, mathématiques, lettres, psychologie, histoire, STAPS,...</a:t>
            </a:r>
            <a:endParaRPr lang="fr-FR" sz="2300" dirty="0"/>
          </a:p>
          <a:p>
            <a:pPr lvl="0">
              <a:lnSpc>
                <a:spcPct val="90000"/>
              </a:lnSpc>
              <a:buClr>
                <a:srgbClr val="000000"/>
              </a:buClr>
              <a:buSzPts val="1080"/>
            </a:pPr>
            <a:r>
              <a:rPr lang="fr-FR" sz="2400" b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Informations sur les séances par les responsables de formation ou les référents tutorat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2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70393B-BB8F-3D40-A2B2-FBEC2EE93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0485" y="2514531"/>
            <a:ext cx="6113313" cy="1440000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Programme de l’accueil des L1/BUT1</a:t>
            </a:r>
          </a:p>
          <a:p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Google Shape;923;p154" descr="Capture d’écran 2013-06-07 à 16.05.33.png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2">
            <a:alphaModFix/>
          </a:blip>
          <a:srcRect l="4678" r="4678"/>
          <a:stretch/>
        </p:blipFill>
        <p:spPr>
          <a:xfrm>
            <a:off x="457200" y="490220"/>
            <a:ext cx="4025900" cy="58848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22;p154"/>
          <p:cNvSpPr txBox="1">
            <a:spLocks/>
          </p:cNvSpPr>
          <p:nvPr/>
        </p:nvSpPr>
        <p:spPr>
          <a:xfrm>
            <a:off x="5240486" y="3357001"/>
            <a:ext cx="6113313" cy="261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570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04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spcBef>
                <a:spcPts val="1800"/>
              </a:spcBef>
              <a:buSzPts val="2400"/>
            </a:pPr>
            <a:r>
              <a:rPr lang="fr-FR" dirty="0">
                <a:latin typeface="+mn-lt"/>
              </a:rPr>
              <a:t>Le service </a:t>
            </a:r>
            <a:r>
              <a:rPr lang="fr-FR" dirty="0" smtClean="0">
                <a:latin typeface="+mn-lt"/>
              </a:rPr>
              <a:t>commun</a:t>
            </a:r>
          </a:p>
          <a:p>
            <a:pPr lvl="0" algn="ctr">
              <a:lnSpc>
                <a:spcPct val="100000"/>
              </a:lnSpc>
              <a:spcBef>
                <a:spcPts val="1800"/>
              </a:spcBef>
              <a:buSzPts val="2400"/>
            </a:pP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ccompagnement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arcours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nsertion (API)</a:t>
            </a:r>
          </a:p>
          <a:p>
            <a:pPr lvl="0" algn="ctr">
              <a:lnSpc>
                <a:spcPct val="100000"/>
              </a:lnSpc>
              <a:spcBef>
                <a:spcPts val="1800"/>
              </a:spcBef>
              <a:buSzPts val="2400"/>
            </a:pPr>
            <a:r>
              <a:rPr lang="fr-FR" dirty="0">
                <a:latin typeface="+mn-lt"/>
              </a:rPr>
              <a:t>vous accueille </a:t>
            </a:r>
            <a:endParaRPr lang="fr-FR" dirty="0" smtClean="0">
              <a:latin typeface="+mn-lt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  <a:buSzPts val="2400"/>
            </a:pPr>
            <a:r>
              <a:rPr lang="fr-FR" dirty="0" smtClean="0">
                <a:latin typeface="+mn-lt"/>
              </a:rPr>
              <a:t>en cette semaine de pré-rentrée universitaire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 smtClean="0">
              <a:ln>
                <a:noFill/>
              </a:ln>
              <a:solidFill>
                <a:srgbClr val="93167B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46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9B263-9614-684D-B7E6-0308EA80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1866418" cy="144000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 programme sur toute la semaine</a:t>
            </a:r>
          </a:p>
        </p:txBody>
      </p:sp>
      <p:sp>
        <p:nvSpPr>
          <p:cNvPr id="4" name="Google Shape;929;p155"/>
          <p:cNvSpPr txBox="1">
            <a:spLocks/>
          </p:cNvSpPr>
          <p:nvPr/>
        </p:nvSpPr>
        <p:spPr>
          <a:xfrm>
            <a:off x="935716" y="1193344"/>
            <a:ext cx="10515600" cy="46649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8000" rIns="0" bIns="4570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200"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rgbClr val="D135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buSzPts val="2200"/>
              <a:defRPr/>
            </a:pPr>
            <a:r>
              <a:rPr lang="fr-FR" sz="2400" dirty="0">
                <a:solidFill>
                  <a:srgbClr val="F9BD99">
                    <a:lumMod val="75000"/>
                  </a:srgbClr>
                </a:solidFill>
              </a:rPr>
              <a:t>Stands d’information sur le campus : </a:t>
            </a:r>
          </a:p>
          <a:p>
            <a:pPr lvl="1">
              <a:buSzPts val="2200"/>
              <a:defRPr/>
            </a:pPr>
            <a:r>
              <a:rPr lang="fr-FR" b="0" dirty="0">
                <a:solidFill>
                  <a:schemeClr val="tx1"/>
                </a:solidFill>
              </a:rPr>
              <a:t>Le lundi 9 septembre après-midi (face au bâtiment Grappin) </a:t>
            </a:r>
          </a:p>
          <a:p>
            <a:pPr lvl="1">
              <a:buSzPts val="2200"/>
              <a:defRPr/>
            </a:pPr>
            <a:r>
              <a:rPr lang="fr-FR" b="0" dirty="0">
                <a:solidFill>
                  <a:schemeClr val="tx1"/>
                </a:solidFill>
              </a:rPr>
              <a:t>Du mardi 10 septembre matin au lundi 16 septembre matin (face à la MDE)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200"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D13578"/>
              </a:solidFill>
              <a:effectLst/>
              <a:uLnTx/>
              <a:uFillTx/>
            </a:endParaRPr>
          </a:p>
          <a:p>
            <a:pPr lvl="1">
              <a:buSzPts val="2200"/>
              <a:defRPr/>
            </a:pPr>
            <a:r>
              <a:rPr lang="fr-FR" sz="2400" dirty="0">
                <a:solidFill>
                  <a:srgbClr val="F9BD99">
                    <a:lumMod val="75000"/>
                  </a:srgbClr>
                </a:solidFill>
              </a:rPr>
              <a:t>Visites guidées du campus / Participation au jeu </a:t>
            </a:r>
            <a:r>
              <a:rPr lang="fr-FR" sz="2400" dirty="0" smtClean="0">
                <a:solidFill>
                  <a:srgbClr val="F9BD99">
                    <a:lumMod val="75000"/>
                  </a:srgbClr>
                </a:solidFill>
              </a:rPr>
              <a:t>« Carnet </a:t>
            </a:r>
            <a:r>
              <a:rPr lang="fr-FR" sz="2400" dirty="0">
                <a:solidFill>
                  <a:srgbClr val="F9BD99">
                    <a:lumMod val="75000"/>
                  </a:srgbClr>
                </a:solidFill>
              </a:rPr>
              <a:t>de campus »</a:t>
            </a:r>
          </a:p>
          <a:p>
            <a:pPr lvl="1">
              <a:buSzPts val="2200"/>
              <a:defRPr/>
            </a:pPr>
            <a:r>
              <a:rPr lang="fr-FR" b="0" dirty="0">
                <a:solidFill>
                  <a:schemeClr val="tx1"/>
                </a:solidFill>
              </a:rPr>
              <a:t>Ce lundi 9 septembre, à partir de 15h30 (point de départ : devant le bâtiment Grappin) </a:t>
            </a:r>
          </a:p>
          <a:p>
            <a:pPr lvl="1">
              <a:buSzPts val="2200"/>
              <a:defRPr/>
            </a:pPr>
            <a:r>
              <a:rPr lang="fr-FR" b="0" dirty="0">
                <a:solidFill>
                  <a:schemeClr val="tx1"/>
                </a:solidFill>
              </a:rPr>
              <a:t>Mardi, mercredi et jeudi de 10h30 à 15h30 (point de départ : face à la MDE)</a:t>
            </a:r>
          </a:p>
          <a:p>
            <a:pPr lvl="1">
              <a:buSzPts val="2200"/>
              <a:defRPr/>
            </a:pPr>
            <a:r>
              <a:rPr lang="fr-FR" b="0" dirty="0">
                <a:solidFill>
                  <a:schemeClr val="tx1"/>
                </a:solidFill>
              </a:rPr>
              <a:t>Vendredi matin de 10h30 à 12h30 (point de départ : face à la MDE)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200"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D135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1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6C4181-C776-F543-B940-ABAAAE8B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activités proposées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Google Shape;936;p156"/>
          <p:cNvSpPr/>
          <p:nvPr/>
        </p:nvSpPr>
        <p:spPr>
          <a:xfrm>
            <a:off x="812652" y="1834030"/>
            <a:ext cx="10541148" cy="447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>
              <a:spcBef>
                <a:spcPts val="1000"/>
              </a:spcBef>
              <a:buSzPct val="84615"/>
            </a:pPr>
            <a:r>
              <a:rPr lang="fr-FR" sz="2400" b="1" dirty="0">
                <a:solidFill>
                  <a:srgbClr val="F9BD99">
                    <a:lumMod val="75000"/>
                  </a:srgbClr>
                </a:solidFill>
              </a:rPr>
              <a:t>Mini conférences sur la vie étudiante et la vie de campus (30 min) :</a:t>
            </a:r>
          </a:p>
          <a:p>
            <a:pPr marL="0" lvl="1" indent="0">
              <a:spcBef>
                <a:spcPts val="1000"/>
              </a:spcBef>
              <a:buSzPct val="84615"/>
            </a:pPr>
            <a:r>
              <a:rPr lang="fr-FR" sz="2200" dirty="0"/>
              <a:t>Ce lundi 9 septembre, à 15h45 et 16h30 (amphi A2, bâtiment Rémond)</a:t>
            </a:r>
          </a:p>
          <a:p>
            <a:pPr marL="0" lvl="1" indent="0">
              <a:spcBef>
                <a:spcPts val="1000"/>
              </a:spcBef>
              <a:buSzPct val="84615"/>
            </a:pPr>
            <a:r>
              <a:rPr lang="fr-FR" sz="2200" dirty="0"/>
              <a:t>Mardi, mercredi et jeudi à 10h, 11h, 14h et 15h (amphi E3, bâtiment Ramnoux)</a:t>
            </a:r>
          </a:p>
          <a:p>
            <a:pPr marL="0" lvl="1">
              <a:spcBef>
                <a:spcPts val="1000"/>
              </a:spcBef>
              <a:buSzPct val="84615"/>
            </a:pPr>
            <a:endParaRPr lang="fr-FR" dirty="0">
              <a:solidFill>
                <a:schemeClr val="dk1"/>
              </a:solidFill>
            </a:endParaRPr>
          </a:p>
          <a:p>
            <a:pPr marL="0" lvl="1">
              <a:spcBef>
                <a:spcPts val="1000"/>
              </a:spcBef>
              <a:buSzPts val="2200"/>
              <a:defRPr/>
            </a:pPr>
            <a:r>
              <a:rPr lang="fr-FR" sz="2400" b="1" dirty="0">
                <a:solidFill>
                  <a:srgbClr val="F9BD99">
                    <a:lumMod val="75000"/>
                  </a:srgbClr>
                </a:solidFill>
              </a:rPr>
              <a:t>Cafés rencontres après l’accueil au sein de votre UFR :</a:t>
            </a:r>
          </a:p>
          <a:p>
            <a:pPr marL="0" lvl="1">
              <a:spcBef>
                <a:spcPts val="1000"/>
              </a:spcBef>
              <a:buSzPct val="84615"/>
            </a:pPr>
            <a:r>
              <a:rPr lang="fr-FR" sz="2200" dirty="0"/>
              <a:t>Échanges avec nos étudiants ambassadeurs (dans certaines UFR)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7B9A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7B9A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7B9A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0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6C4181-C776-F543-B940-ABAAAE8B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Encore plus d’activités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Google Shape;942;p157"/>
          <p:cNvSpPr txBox="1">
            <a:spLocks/>
          </p:cNvSpPr>
          <p:nvPr/>
        </p:nvSpPr>
        <p:spPr>
          <a:xfrm>
            <a:off x="838200" y="1694879"/>
            <a:ext cx="11201400" cy="34756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8000" rIns="0" bIns="4570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SzPct val="78571"/>
            </a:pPr>
            <a:r>
              <a:rPr lang="fr-FR" sz="2400" dirty="0">
                <a:solidFill>
                  <a:srgbClr val="F9BD99">
                    <a:lumMod val="75000"/>
                  </a:srgbClr>
                </a:solidFill>
              </a:rPr>
              <a:t>Ludothèque</a:t>
            </a:r>
          </a:p>
          <a:p>
            <a:pPr lvl="1">
              <a:buSzPct val="84615"/>
            </a:pPr>
            <a:r>
              <a:rPr lang="fr-FR" b="0" dirty="0">
                <a:solidFill>
                  <a:schemeClr val="tx1"/>
                </a:solidFill>
                <a:highlight>
                  <a:srgbClr val="FFFFFF"/>
                </a:highlight>
              </a:rPr>
              <a:t>Mercredi 11 septembre de 13h30 à 16h00 à la MDE</a:t>
            </a:r>
          </a:p>
          <a:p>
            <a:pPr lvl="1">
              <a:buSzPct val="78571"/>
            </a:pPr>
            <a:r>
              <a:rPr lang="fr-FR" sz="2600" dirty="0">
                <a:solidFill>
                  <a:schemeClr val="lt2"/>
                </a:solidFill>
              </a:rPr>
              <a:t/>
            </a:r>
            <a:br>
              <a:rPr lang="fr-FR" sz="2600" dirty="0">
                <a:solidFill>
                  <a:schemeClr val="lt2"/>
                </a:solidFill>
              </a:rPr>
            </a:br>
            <a:r>
              <a:rPr lang="fr-FR" sz="2400" dirty="0">
                <a:solidFill>
                  <a:srgbClr val="F9BD99">
                    <a:lumMod val="75000"/>
                  </a:srgbClr>
                </a:solidFill>
              </a:rPr>
              <a:t>Visites de la Bibliothèque universitaire (BU)</a:t>
            </a:r>
          </a:p>
          <a:p>
            <a:pPr lvl="0">
              <a:spcBef>
                <a:spcPts val="1000"/>
              </a:spcBef>
              <a:buClr>
                <a:schemeClr val="dk1"/>
              </a:buClr>
              <a:buSzPct val="39285"/>
            </a:pPr>
            <a:r>
              <a:rPr lang="fr-FR" sz="2200" b="0" dirty="0"/>
              <a:t>Du 10 au 20 septembre, de 11h00 à 11h30</a:t>
            </a:r>
          </a:p>
          <a:p>
            <a:pPr lvl="1">
              <a:buSzPct val="78571"/>
            </a:pPr>
            <a:r>
              <a:rPr lang="fr-FR" b="0" dirty="0">
                <a:solidFill>
                  <a:schemeClr val="tx1"/>
                </a:solidFill>
              </a:rPr>
              <a:t>Au départ du panneau "RDV BU" dans le hall central de la tour de la </a:t>
            </a:r>
            <a:r>
              <a:rPr lang="fr-FR" b="0" dirty="0" smtClean="0">
                <a:solidFill>
                  <a:schemeClr val="tx1"/>
                </a:solidFill>
              </a:rPr>
              <a:t>Bibliothèque Universitaire</a:t>
            </a:r>
            <a:endParaRPr lang="fr-FR" b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ts val="2600"/>
              <a:buFont typeface="Arial" panose="020B0604020202020204" pitchFamily="34" charset="0"/>
              <a:buNone/>
              <a:tabLst/>
              <a:defRPr/>
            </a:pPr>
            <a:endParaRPr kumimoji="0" lang="fr-FR" sz="2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200"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D135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3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6C4181-C776-F543-B940-ABAAAE8B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Accueil par votre composante/formation</a:t>
            </a:r>
          </a:p>
        </p:txBody>
      </p:sp>
      <p:sp>
        <p:nvSpPr>
          <p:cNvPr id="3" name="Google Shape;948;p158"/>
          <p:cNvSpPr txBox="1">
            <a:spLocks/>
          </p:cNvSpPr>
          <p:nvPr/>
        </p:nvSpPr>
        <p:spPr>
          <a:xfrm>
            <a:off x="838200" y="2045399"/>
            <a:ext cx="10515600" cy="34562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8000" rIns="0" bIns="4570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buSzPts val="2200"/>
            </a:pPr>
            <a:r>
              <a:rPr lang="fr-FR" sz="2400" dirty="0">
                <a:solidFill>
                  <a:srgbClr val="F9BD99">
                    <a:lumMod val="75000"/>
                  </a:srgbClr>
                </a:solidFill>
              </a:rPr>
              <a:t>Par vos responsables de composante et de formation</a:t>
            </a:r>
          </a:p>
          <a:p>
            <a:pPr lvl="1" algn="ctr">
              <a:buSzPts val="2200"/>
            </a:pPr>
            <a:endParaRPr lang="fr-FR" b="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1" algn="ctr">
              <a:buSzPts val="2200"/>
            </a:pPr>
            <a:r>
              <a:rPr lang="fr-FR" b="0" dirty="0" smtClean="0">
                <a:solidFill>
                  <a:schemeClr val="tx1"/>
                </a:solidFill>
                <a:highlight>
                  <a:srgbClr val="FFFFFF"/>
                </a:highlight>
              </a:rPr>
              <a:t>Consultez le site de votre composante :</a:t>
            </a:r>
          </a:p>
          <a:p>
            <a:pPr lvl="1" algn="ctr">
              <a:buSzPts val="2200"/>
            </a:pPr>
            <a:r>
              <a:rPr lang="fr-FR" b="0" dirty="0" smtClean="0">
                <a:solidFill>
                  <a:schemeClr val="tx1"/>
                </a:solidFill>
                <a:highlight>
                  <a:srgbClr val="FFFFFF"/>
                </a:highlight>
                <a:hlinkClick r:id="rId2"/>
              </a:rPr>
              <a:t>https://www.parisnanterre.fr/notre-organisation/unite-de-formation-et-de-recherche</a:t>
            </a:r>
            <a:endParaRPr lang="fr-FR" b="0" dirty="0" smtClean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lvl="1">
              <a:buSzPts val="2200"/>
            </a:pPr>
            <a:endParaRPr lang="fr-FR" b="0" dirty="0" smtClean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lvl="1" algn="ctr">
              <a:buSzPts val="2200"/>
            </a:pPr>
            <a:r>
              <a:rPr lang="fr-FR" b="0" i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Les jours et les horaires sont spécifiques à chaque composante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200"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D135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21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70393B-BB8F-3D40-A2B2-FBEC2EE93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3805" y="1617959"/>
            <a:ext cx="6113313" cy="1440000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Service commun Accompagnement Parcours Insertion (API)</a:t>
            </a:r>
          </a:p>
        </p:txBody>
      </p:sp>
      <p:pic>
        <p:nvPicPr>
          <p:cNvPr id="7" name="Google Shape;923;p154" descr="Capture d’écran 2013-06-07 à 16.05.33.png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2">
            <a:alphaModFix/>
          </a:blip>
          <a:srcRect l="4678" r="4678"/>
          <a:stretch/>
        </p:blipFill>
        <p:spPr>
          <a:xfrm>
            <a:off x="457200" y="490220"/>
            <a:ext cx="4025900" cy="58848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22;p154"/>
          <p:cNvSpPr txBox="1">
            <a:spLocks/>
          </p:cNvSpPr>
          <p:nvPr/>
        </p:nvSpPr>
        <p:spPr>
          <a:xfrm>
            <a:off x="5133805" y="3432651"/>
            <a:ext cx="6143794" cy="312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570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04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spcBef>
                <a:spcPts val="1800"/>
              </a:spcBef>
              <a:buSzPct val="108597"/>
            </a:pPr>
            <a:r>
              <a:rPr lang="fr-FR" sz="1800" dirty="0" smtClean="0">
                <a:latin typeface="+mn-lt"/>
              </a:rPr>
              <a:t>Retrouvez le programme détaillé de la semaine de pré-rentrée sur notre site internet :</a:t>
            </a:r>
          </a:p>
          <a:p>
            <a:pPr lvl="0" algn="ctr">
              <a:lnSpc>
                <a:spcPct val="100000"/>
              </a:lnSpc>
              <a:spcBef>
                <a:spcPts val="1800"/>
              </a:spcBef>
              <a:buSzPct val="108597"/>
            </a:pPr>
            <a:r>
              <a:rPr lang="fr-FR" sz="1800" u="sng" dirty="0" smtClean="0">
                <a:solidFill>
                  <a:schemeClr val="hlink"/>
                </a:solidFill>
                <a:latin typeface="+mn-lt"/>
                <a:hlinkClick r:id="rId3"/>
              </a:rPr>
              <a:t>https://api.parisnanterre.fr/</a:t>
            </a:r>
            <a:endParaRPr lang="fr-FR" sz="1800" u="sng" dirty="0" smtClean="0">
              <a:solidFill>
                <a:schemeClr val="hlink"/>
              </a:solidFill>
              <a:latin typeface="+mn-lt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  <a:buSzPct val="108597"/>
            </a:pPr>
            <a:r>
              <a:rPr lang="fr-FR" sz="1800" dirty="0" smtClean="0">
                <a:latin typeface="+mn-lt"/>
              </a:rPr>
              <a:t>ou sur le site Bienvenue :</a:t>
            </a:r>
          </a:p>
          <a:p>
            <a:pPr lvl="0" algn="ctr">
              <a:lnSpc>
                <a:spcPct val="100000"/>
              </a:lnSpc>
              <a:spcBef>
                <a:spcPts val="1800"/>
              </a:spcBef>
              <a:buSzPct val="108597"/>
            </a:pPr>
            <a:r>
              <a:rPr lang="fr-FR" sz="1800" u="sng" dirty="0" smtClean="0">
                <a:solidFill>
                  <a:schemeClr val="hlink"/>
                </a:solidFill>
                <a:latin typeface="+mn-lt"/>
              </a:rPr>
              <a:t>https://bienvenue.parisnanterre.fr/</a:t>
            </a:r>
            <a:endParaRPr lang="fr-FR" sz="1800" u="sng" dirty="0">
              <a:solidFill>
                <a:schemeClr val="hlink"/>
              </a:solidFill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11" y="4193875"/>
            <a:ext cx="1378789" cy="13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8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C29B9-95AD-037A-15D8-7738E89D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Merci de votre attention et bonne rentrée universitaire !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561CB6-D385-04F5-E2B6-6117D4EA1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Semaine de pré-rentrée</a:t>
            </a:r>
          </a:p>
        </p:txBody>
      </p:sp>
    </p:spTree>
    <p:extLst>
      <p:ext uri="{BB962C8B-B14F-4D97-AF65-F5344CB8AC3E}">
        <p14:creationId xmlns:p14="http://schemas.microsoft.com/office/powerpoint/2010/main" val="126723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Accompagnement social et de santé</a:t>
            </a:r>
          </a:p>
          <a:p>
            <a:r>
              <a:rPr lang="fr-FR" b="0" dirty="0"/>
              <a:t>     Aide financière</a:t>
            </a:r>
          </a:p>
          <a:p>
            <a:r>
              <a:rPr lang="fr-FR" b="0" dirty="0"/>
              <a:t>     Aide médicale</a:t>
            </a:r>
          </a:p>
          <a:p>
            <a:r>
              <a:rPr lang="fr-FR" dirty="0"/>
              <a:t>Accompagnement handicap et accessibilité</a:t>
            </a:r>
          </a:p>
          <a:p>
            <a:r>
              <a:rPr lang="fr-FR" dirty="0"/>
              <a:t>Accompagnement face à des violences sexistes et sexuelles</a:t>
            </a:r>
          </a:p>
          <a:p>
            <a:pPr lvl="0"/>
            <a:r>
              <a:rPr lang="fr-FR" dirty="0"/>
              <a:t>Accompagnement face à des discriminations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0F0237E-AB12-3245-A3DC-97F7443A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440000"/>
          </a:xfrm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dispositifs d’accompagnement et d’aide</a:t>
            </a:r>
          </a:p>
        </p:txBody>
      </p:sp>
    </p:spTree>
    <p:extLst>
      <p:ext uri="{BB962C8B-B14F-4D97-AF65-F5344CB8AC3E}">
        <p14:creationId xmlns:p14="http://schemas.microsoft.com/office/powerpoint/2010/main" val="13853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723899" y="1746204"/>
            <a:ext cx="11153775" cy="359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5700" anchor="t" anchorCtr="0">
            <a:normAutofit/>
          </a:bodyPr>
          <a:lstStyle/>
          <a:p>
            <a:pPr marL="2286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220"/>
              <a:buNone/>
            </a:pPr>
            <a:r>
              <a:rPr lang="fr-FR" sz="2400" dirty="0"/>
              <a:t>Des infrastructures remarquables (SCD, La Contemporaine, CSU, Théâtre </a:t>
            </a:r>
            <a:r>
              <a:rPr lang="fr-FR" sz="2400" dirty="0" err="1"/>
              <a:t>Koltès</a:t>
            </a:r>
            <a:r>
              <a:rPr lang="fr-FR" sz="2400" dirty="0"/>
              <a:t>, …</a:t>
            </a:r>
            <a:r>
              <a:rPr lang="fr-FR" sz="3100" dirty="0"/>
              <a:t>)</a:t>
            </a:r>
            <a:endParaRPr dirty="0"/>
          </a:p>
          <a:p>
            <a:pPr marL="22860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29032"/>
              <a:buNone/>
            </a:pPr>
            <a:endParaRPr dirty="0"/>
          </a:p>
          <a:p>
            <a:pPr marL="22860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29032"/>
              <a:buNone/>
            </a:pPr>
            <a:endParaRPr dirty="0"/>
          </a:p>
          <a:p>
            <a:pPr marL="685800" lvl="0" indent="-2921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29032"/>
              <a:buFont typeface="Noto Sans Symbols"/>
              <a:buNone/>
            </a:pPr>
            <a:endParaRPr dirty="0"/>
          </a:p>
          <a:p>
            <a:pPr marL="685800" lvl="0" indent="-2921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29032"/>
              <a:buFont typeface="Noto Sans Symbols"/>
              <a:buNone/>
            </a:pPr>
            <a:endParaRPr dirty="0"/>
          </a:p>
          <a:p>
            <a:pPr marL="22860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8220"/>
              <a:buNone/>
            </a:pPr>
            <a:endParaRPr lang="fr-FR" sz="2300" dirty="0"/>
          </a:p>
        </p:txBody>
      </p:sp>
      <p:pic>
        <p:nvPicPr>
          <p:cNvPr id="104" name="Google Shape;10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7417" y="3321050"/>
            <a:ext cx="1817472" cy="123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/>
          <p:cNvPicPr preferRelativeResize="0"/>
          <p:nvPr/>
        </p:nvPicPr>
        <p:blipFill rotWithShape="1">
          <a:blip r:embed="rId4">
            <a:alphaModFix/>
          </a:blip>
          <a:srcRect l="6020" r="28534"/>
          <a:stretch/>
        </p:blipFill>
        <p:spPr>
          <a:xfrm>
            <a:off x="5089212" y="2486028"/>
            <a:ext cx="1578288" cy="145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5100" y="2837262"/>
            <a:ext cx="1952625" cy="141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8699" y="2620575"/>
            <a:ext cx="1311602" cy="20169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3;p4"/>
          <p:cNvSpPr txBox="1">
            <a:spLocks/>
          </p:cNvSpPr>
          <p:nvPr/>
        </p:nvSpPr>
        <p:spPr>
          <a:xfrm>
            <a:off x="1088698" y="4435873"/>
            <a:ext cx="10788975" cy="20490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8000" rIns="0" bIns="45700" rtlCol="0" anchor="t" anchorCtr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0" algn="ctr">
              <a:spcBef>
                <a:spcPts val="600"/>
              </a:spcBef>
              <a:buSzPct val="108220"/>
            </a:pPr>
            <a:r>
              <a:rPr lang="fr-FR" sz="2800" dirty="0"/>
              <a:t>Pour des activités diversifiées</a:t>
            </a:r>
          </a:p>
          <a:p>
            <a:pPr marL="228600" lvl="0" algn="ctr">
              <a:lnSpc>
                <a:spcPct val="120000"/>
              </a:lnSpc>
              <a:spcBef>
                <a:spcPts val="0"/>
              </a:spcBef>
              <a:buSzPct val="104838"/>
            </a:pPr>
            <a:r>
              <a:rPr lang="fr-FR" sz="2800" b="0" dirty="0"/>
              <a:t>activités artistiques et culturelles</a:t>
            </a:r>
            <a:endParaRPr lang="fr-FR" dirty="0"/>
          </a:p>
          <a:p>
            <a:pPr marL="228600" lvl="0" algn="ctr">
              <a:lnSpc>
                <a:spcPct val="120000"/>
              </a:lnSpc>
              <a:spcBef>
                <a:spcPts val="0"/>
              </a:spcBef>
              <a:buSzPct val="104838"/>
            </a:pPr>
            <a:r>
              <a:rPr lang="fr-FR" sz="2800" b="0" dirty="0"/>
              <a:t>activités sportives</a:t>
            </a:r>
            <a:endParaRPr lang="fr-FR" dirty="0"/>
          </a:p>
          <a:p>
            <a:pPr marL="457200" lvl="0" indent="-228600" algn="ctr">
              <a:lnSpc>
                <a:spcPct val="120000"/>
              </a:lnSpc>
              <a:spcBef>
                <a:spcPts val="0"/>
              </a:spcBef>
              <a:buSzPct val="104838"/>
            </a:pPr>
            <a:r>
              <a:rPr lang="fr-FR" sz="2800" b="0" dirty="0"/>
              <a:t>vie associative</a:t>
            </a:r>
          </a:p>
          <a:p>
            <a:pPr marL="457200" indent="-228600" algn="ctr">
              <a:lnSpc>
                <a:spcPct val="120000"/>
              </a:lnSpc>
              <a:spcBef>
                <a:spcPts val="0"/>
              </a:spcBef>
              <a:buSzPct val="104838"/>
            </a:pPr>
            <a:r>
              <a:rPr lang="fr-FR" sz="2800" b="0" dirty="0"/>
              <a:t>lecture de loisir </a:t>
            </a:r>
            <a:endParaRPr lang="fr-FR" sz="2800" dirty="0"/>
          </a:p>
          <a:p>
            <a:pPr marL="457200" lvl="0" indent="-228600" algn="ctr">
              <a:lnSpc>
                <a:spcPct val="120000"/>
              </a:lnSpc>
              <a:spcBef>
                <a:spcPts val="0"/>
              </a:spcBef>
              <a:buSzPct val="104838"/>
            </a:pPr>
            <a:endParaRPr lang="fr-FR" dirty="0"/>
          </a:p>
          <a:p>
            <a:pPr marL="228600" algn="ctr">
              <a:buSzPct val="129032"/>
            </a:pPr>
            <a:endParaRPr lang="fr-FR" dirty="0"/>
          </a:p>
          <a:p>
            <a:pPr marL="228600" algn="ctr">
              <a:buSzPct val="129032"/>
            </a:pPr>
            <a:endParaRPr lang="fr-FR" dirty="0"/>
          </a:p>
          <a:p>
            <a:pPr marL="685800" indent="-292100" algn="ctr">
              <a:buSzPct val="129032"/>
              <a:buFont typeface="Noto Sans Symbols"/>
              <a:buNone/>
            </a:pPr>
            <a:endParaRPr lang="fr-FR" dirty="0"/>
          </a:p>
          <a:p>
            <a:pPr marL="685800" indent="-292100" algn="ctr">
              <a:buSzPct val="129032"/>
              <a:buFont typeface="Noto Sans Symbols"/>
              <a:buNone/>
            </a:pPr>
            <a:endParaRPr lang="fr-FR" dirty="0"/>
          </a:p>
          <a:p>
            <a:pPr marL="228600" algn="ctr">
              <a:buSzPct val="108220"/>
            </a:pPr>
            <a:endParaRPr lang="fr-FR" sz="2300" dirty="0"/>
          </a:p>
        </p:txBody>
      </p:sp>
      <p:pic>
        <p:nvPicPr>
          <p:cNvPr id="10" name="Image 9" descr="https://www.parisnanterre.fr/medias/photo/theatre2_1709051157349-png?ID_FICHE=64024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597" y="2534450"/>
            <a:ext cx="1887855" cy="12706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10F0237E-AB12-3245-A3DC-97F7443A6B90}"/>
              </a:ext>
            </a:extLst>
          </p:cNvPr>
          <p:cNvSpPr txBox="1">
            <a:spLocks/>
          </p:cNvSpPr>
          <p:nvPr/>
        </p:nvSpPr>
        <p:spPr>
          <a:xfrm>
            <a:off x="885825" y="9527"/>
            <a:ext cx="10515600" cy="144000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La vie de campus</a:t>
            </a:r>
          </a:p>
        </p:txBody>
      </p:sp>
    </p:spTree>
    <p:extLst>
      <p:ext uri="{BB962C8B-B14F-4D97-AF65-F5344CB8AC3E}">
        <p14:creationId xmlns:p14="http://schemas.microsoft.com/office/powerpoint/2010/main" val="378019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D71C0-D443-8244-9DE5-D5C6DD67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Vice-président étudiant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E600D9-BC73-C83C-8D59-649BC135BA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5244">
              <a:spcBef>
                <a:spcPts val="1595"/>
              </a:spcBef>
            </a:pPr>
            <a:r>
              <a:rPr lang="fr-FR" dirty="0">
                <a:cs typeface="Calibri"/>
              </a:rPr>
              <a:t>Mariam</a:t>
            </a:r>
            <a:r>
              <a:rPr lang="fr-FR" spc="-60" dirty="0">
                <a:cs typeface="Calibri"/>
              </a:rPr>
              <a:t> </a:t>
            </a:r>
            <a:r>
              <a:rPr lang="fr-FR" spc="-10" dirty="0">
                <a:cs typeface="Calibri"/>
              </a:rPr>
              <a:t>KHORENYAN</a:t>
            </a:r>
            <a:endParaRPr lang="fr-FR" dirty="0">
              <a:cs typeface="Calibri"/>
            </a:endParaRPr>
          </a:p>
          <a:p>
            <a:pPr lvl="1"/>
            <a:r>
              <a:rPr lang="fr-FR" dirty="0" smtClean="0"/>
              <a:t> vpe@liste.parisnanterre.fr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51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UPN-rentree-2024">
      <a:dk1>
        <a:sysClr val="windowText" lastClr="000000"/>
      </a:dk1>
      <a:lt1>
        <a:sysClr val="window" lastClr="FFFFFF"/>
      </a:lt1>
      <a:dk2>
        <a:srgbClr val="D13578"/>
      </a:dk2>
      <a:lt2>
        <a:srgbClr val="FEE1C2"/>
      </a:lt2>
      <a:accent1>
        <a:srgbClr val="F9BD99"/>
      </a:accent1>
      <a:accent2>
        <a:srgbClr val="F0F1C4"/>
      </a:accent2>
      <a:accent3>
        <a:srgbClr val="F0EB83"/>
      </a:accent3>
      <a:accent4>
        <a:srgbClr val="F18D82"/>
      </a:accent4>
      <a:accent5>
        <a:srgbClr val="EE7375"/>
      </a:accent5>
      <a:accent6>
        <a:srgbClr val="C7A352"/>
      </a:accent6>
      <a:hlink>
        <a:srgbClr val="93167B"/>
      </a:hlink>
      <a:folHlink>
        <a:srgbClr val="93167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3115</Words>
  <Application>Microsoft Office PowerPoint</Application>
  <PresentationFormat>Grand écran</PresentationFormat>
  <Paragraphs>367</Paragraphs>
  <Slides>66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Calibri Light</vt:lpstr>
      <vt:lpstr>Noto Sans CJK SC</vt:lpstr>
      <vt:lpstr>Noto Sans Symbols</vt:lpstr>
      <vt:lpstr>Times New Roman</vt:lpstr>
      <vt:lpstr>Wingdings</vt:lpstr>
      <vt:lpstr>1_Thème Office</vt:lpstr>
      <vt:lpstr>Présentation PowerPoint</vt:lpstr>
      <vt:lpstr>Accueil général des licences 1/BUT 1</vt:lpstr>
      <vt:lpstr>Présentation PowerPoint</vt:lpstr>
      <vt:lpstr>Présentation PowerPoint</vt:lpstr>
      <vt:lpstr>La structure de votre Licence 1</vt:lpstr>
      <vt:lpstr>Les dispositifs d’accompagnement et d’aide</vt:lpstr>
      <vt:lpstr>Les dispositifs d’accompagnement et d’aide</vt:lpstr>
      <vt:lpstr>Présentation PowerPoint</vt:lpstr>
      <vt:lpstr>Présentation PowerPoint</vt:lpstr>
      <vt:lpstr>LES ÉLUE.ES ÉTUDIANT.ES</vt:lpstr>
      <vt:lpstr>La Vice-Présidence étudiante</vt:lpstr>
      <vt:lpstr>En cas de besoin…</vt:lpstr>
      <vt:lpstr>Présentation PowerPoint</vt:lpstr>
      <vt:lpstr>Compte numérique</vt:lpstr>
      <vt:lpstr>Compte numérique</vt:lpstr>
      <vt:lpstr>Compte numérique</vt:lpstr>
      <vt:lpstr>Services numériques</vt:lpstr>
      <vt:lpstr>Services numériques</vt:lpstr>
      <vt:lpstr>Services numériques</vt:lpstr>
      <vt:lpstr>Services numériques</vt:lpstr>
      <vt:lpstr>Services numériques</vt:lpstr>
      <vt:lpstr>Informations</vt:lpstr>
      <vt:lpstr>Services numériques</vt:lpstr>
      <vt:lpstr>Les outils pour travailler à distance</vt:lpstr>
      <vt:lpstr>Présentation PowerPoint</vt:lpstr>
      <vt:lpstr>CoursEnLigne (CEL), pour quoi faire ? </vt:lpstr>
      <vt:lpstr>CoursEnLigne (CEL), pour quoi faire ? </vt:lpstr>
      <vt:lpstr>Présentation PowerPoint</vt:lpstr>
      <vt:lpstr>Se connecter à CoursEnLigne</vt:lpstr>
      <vt:lpstr>Signer la charte d’utilisation</vt:lpstr>
      <vt:lpstr>Bienvenue ! </vt:lpstr>
      <vt:lpstr>Le tableau de bord</vt:lpstr>
      <vt:lpstr>Le tableau de bord</vt:lpstr>
      <vt:lpstr>Des visites guidées !</vt:lpstr>
      <vt:lpstr>En savoir plus et trouver de l’aide </vt:lpstr>
      <vt:lpstr>En savoir plus et trouver de l’aide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Contribution de Vie étudiante et de Campus (CVEC)</vt:lpstr>
      <vt:lpstr>Présentation PowerPoint</vt:lpstr>
      <vt:lpstr>Contribution de Vie Étudiante et de Campus (CVEC)</vt:lpstr>
      <vt:lpstr>Projets financés par la CVEC </vt:lpstr>
      <vt:lpstr>Projets financés par la CVEC</vt:lpstr>
      <vt:lpstr>Présentation PowerPoint</vt:lpstr>
      <vt:lpstr>Le programme sur toute la semaine</vt:lpstr>
      <vt:lpstr>Les activités proposées</vt:lpstr>
      <vt:lpstr>Encore plus d’activités</vt:lpstr>
      <vt:lpstr>Accueil par votre composante/formation</vt:lpstr>
      <vt:lpstr>Présentation PowerPoint</vt:lpstr>
      <vt:lpstr>Merci de votre attention et bonne rentrée universitaire ! </vt:lpstr>
    </vt:vector>
  </TitlesOfParts>
  <Company>Université Paris Ouest Nanterre La Défense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Bekraoui Yasmine</dc:creator>
  <cp:lastModifiedBy>Bekraoui Yasmine</cp:lastModifiedBy>
  <cp:revision>9</cp:revision>
  <dcterms:created xsi:type="dcterms:W3CDTF">2024-07-11T08:16:07Z</dcterms:created>
  <dcterms:modified xsi:type="dcterms:W3CDTF">2024-09-09T07:37:35Z</dcterms:modified>
</cp:coreProperties>
</file>