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8"/>
  </p:notesMasterIdLst>
  <p:sldIdLst>
    <p:sldId id="257" r:id="rId2"/>
    <p:sldId id="258" r:id="rId3"/>
    <p:sldId id="260" r:id="rId4"/>
    <p:sldId id="326" r:id="rId5"/>
    <p:sldId id="327" r:id="rId6"/>
    <p:sldId id="328" r:id="rId7"/>
    <p:sldId id="329" r:id="rId8"/>
    <p:sldId id="330" r:id="rId9"/>
    <p:sldId id="261" r:id="rId10"/>
    <p:sldId id="263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3" r:id="rId47"/>
    <p:sldId id="304" r:id="rId48"/>
    <p:sldId id="305" r:id="rId49"/>
    <p:sldId id="306" r:id="rId50"/>
    <p:sldId id="307" r:id="rId51"/>
    <p:sldId id="308" r:id="rId52"/>
    <p:sldId id="309" r:id="rId53"/>
    <p:sldId id="310" r:id="rId54"/>
    <p:sldId id="311" r:id="rId55"/>
    <p:sldId id="312" r:id="rId56"/>
    <p:sldId id="331" r:id="rId57"/>
    <p:sldId id="332" r:id="rId58"/>
    <p:sldId id="333" r:id="rId59"/>
    <p:sldId id="334" r:id="rId60"/>
    <p:sldId id="317" r:id="rId61"/>
    <p:sldId id="318" r:id="rId62"/>
    <p:sldId id="319" r:id="rId63"/>
    <p:sldId id="320" r:id="rId64"/>
    <p:sldId id="321" r:id="rId65"/>
    <p:sldId id="322" r:id="rId66"/>
    <p:sldId id="323" r:id="rId6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1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D29BFE-74DF-41FD-AA94-88F10EFD897D}" type="datetimeFigureOut">
              <a:rPr lang="fr-FR" smtClean="0"/>
              <a:t>09/09/2024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7A7DD6-4EA5-45D0-959E-85AB9F2D6F8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89018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35033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8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915027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fr-FR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14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421681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6" name="Google Shape;96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fr-FR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15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331020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388246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61789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92875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570227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13109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280461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011065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153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067774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  <a:ln w="0">
            <a:noFill/>
          </a:ln>
        </p:spPr>
      </p:sp>
      <p:sp>
        <p:nvSpPr>
          <p:cNvPr id="11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fr-F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PlaceHolder 3"/>
          <p:cNvSpPr>
            <a:spLocks noGrp="1"/>
          </p:cNvSpPr>
          <p:nvPr>
            <p:ph type="sldNum" idx="20"/>
          </p:nvPr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fr-FR" sz="1200" b="0" strike="noStrike" spc="-1">
                <a:solidFill>
                  <a:srgbClr val="000000"/>
                </a:solidFill>
                <a:latin typeface="Calibri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C9761368-5FD5-4D18-B81E-75B11FA1C407}" type="slidenum">
              <a:rPr lang="fr-FR" sz="1200" b="0" strike="noStrike" spc="-1">
                <a:solidFill>
                  <a:srgbClr val="000000"/>
                </a:solidFill>
                <a:latin typeface="Calibri"/>
                <a:ea typeface="+mn-ea"/>
              </a:rPr>
              <a:t>31</a:t>
            </a:fld>
            <a:endParaRPr lang="fr-FR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07546951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2" name="Google Shape;27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656257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2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8" name="Google Shape;27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8140137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3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5" name="Google Shape;28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1795474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4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2" name="Google Shape;29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7369856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5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9" name="Google Shape;29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1821616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6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" name="Google Shape;30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0029103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7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2" name="Google Shape;31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8124471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8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8" name="Google Shape;31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1888477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9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4" name="Google Shape;32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8042269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10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1" name="Google Shape;33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9750440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11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7" name="Google Shape;33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1065125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12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4" name="Google Shape;344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1691087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13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1" name="Google Shape;351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523307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14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8" name="Google Shape;35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2370475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15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4" name="Google Shape;364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4663020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16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0" name="Google Shape;370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1272787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17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6" name="Google Shape;376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045290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cuei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8921080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94CF32-41B1-3A0A-AD33-F93D80C7EC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327" y="2130357"/>
            <a:ext cx="10515600" cy="3424137"/>
          </a:xfrm>
        </p:spPr>
        <p:txBody>
          <a:bodyPr lIns="0" rIns="0" anchor="ctr"/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A77B045-F94D-D575-A0F3-572BAE57FB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5327" y="741355"/>
            <a:ext cx="10515600" cy="1034179"/>
          </a:xfrm>
        </p:spPr>
        <p:txBody>
          <a:bodyPr lIns="0" rIns="0" anchor="b"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89367E1D-1CE5-6804-671B-683FC2441467}"/>
              </a:ext>
            </a:extLst>
          </p:cNvPr>
          <p:cNvCxnSpPr/>
          <p:nvPr userDrawn="1"/>
        </p:nvCxnSpPr>
        <p:spPr>
          <a:xfrm>
            <a:off x="515327" y="1935804"/>
            <a:ext cx="5105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957506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xt 1 c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7F40EB-D3AA-0CC0-E3F8-CC6450FE7C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"/>
            <a:ext cx="10515600" cy="1440000"/>
          </a:xfrm>
        </p:spPr>
        <p:txBody>
          <a:bodyPr lIns="0" rIns="0" anchor="b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4F7BFB9-8823-2D58-9815-4A03B9524C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11999"/>
            <a:ext cx="10515600" cy="4664964"/>
          </a:xfrm>
        </p:spPr>
        <p:txBody>
          <a:bodyPr lIns="0" tIns="252000" rIns="0"/>
          <a:lstStyle>
            <a:lvl1pPr>
              <a:lnSpc>
                <a:spcPct val="100000"/>
              </a:lnSpc>
              <a:spcBef>
                <a:spcPts val="1800"/>
              </a:spcBef>
              <a:defRPr sz="2600" b="1"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Tx/>
              <a:buNone/>
              <a:defRPr sz="2200" b="1">
                <a:solidFill>
                  <a:schemeClr val="tx2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800"/>
              </a:spcBef>
              <a:buFontTx/>
              <a:buNone/>
              <a:defRPr sz="2200">
                <a:latin typeface="+mn-lt"/>
              </a:defRPr>
            </a:lvl3pPr>
            <a:lvl4pPr marL="540000">
              <a:lnSpc>
                <a:spcPct val="100000"/>
              </a:lnSpc>
              <a:spcBef>
                <a:spcPts val="800"/>
              </a:spcBef>
              <a:defRPr sz="2200">
                <a:latin typeface="+mn-lt"/>
              </a:defRPr>
            </a:lvl4pPr>
            <a:lvl5pPr marL="540000" indent="0">
              <a:lnSpc>
                <a:spcPct val="100000"/>
              </a:lnSpc>
              <a:spcBef>
                <a:spcPts val="800"/>
              </a:spcBef>
              <a:buFontTx/>
              <a:buNone/>
              <a:defRPr sz="2200">
                <a:latin typeface="+mn-lt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A7B8C7B-4F39-90FE-ED18-AA82E7E9F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lIns="0"/>
          <a:lstStyle/>
          <a:p>
            <a:fld id="{63DA8AC4-7FFB-4949-85A6-38E157E32414}" type="datetimeFigureOut">
              <a:rPr lang="fr-FR" smtClean="0"/>
              <a:t>09/09/2024</a:t>
            </a:fld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4EEA212-5185-7451-C112-DC205DF203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lIns="0" rIns="0"/>
          <a:lstStyle/>
          <a:p>
            <a:fld id="{243A2A60-3543-4480-8201-3682BA3CC535}" type="slidenum">
              <a:rPr lang="fr-FR" smtClean="0"/>
              <a:t>‹N°›</a:t>
            </a:fld>
            <a:endParaRPr lang="fr-FR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B05EA97-8720-8319-3C35-777422A2740C}"/>
              </a:ext>
            </a:extLst>
          </p:cNvPr>
          <p:cNvSpPr/>
          <p:nvPr userDrawn="1"/>
        </p:nvSpPr>
        <p:spPr>
          <a:xfrm>
            <a:off x="838200" y="1439999"/>
            <a:ext cx="11353800" cy="72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 descr="Une image contenant texte, clipart, arts de la table&#10;&#10;Description générée automatiquement">
            <a:extLst>
              <a:ext uri="{FF2B5EF4-FFF2-40B4-BE49-F238E27FC236}">
                <a16:creationId xmlns:a16="http://schemas.microsoft.com/office/drawing/2014/main" id="{030FB888-2D0D-EB6E-3376-5E5725ED2BE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0487" y="6355915"/>
            <a:ext cx="1711026" cy="36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465608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xt 2 co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6CC9C7E-24E6-059C-10FB-E7C004D776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440000"/>
          </a:xfrm>
        </p:spPr>
        <p:txBody>
          <a:bodyPr lIns="0" rIns="0" anchor="b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1FB8283-E69D-7A70-12CA-1E5CEA72DE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511999"/>
            <a:ext cx="5181600" cy="4664964"/>
          </a:xfrm>
        </p:spPr>
        <p:txBody>
          <a:bodyPr lIns="0" tIns="252000" rIns="0"/>
          <a:lstStyle>
            <a:lvl1pPr>
              <a:lnSpc>
                <a:spcPct val="100000"/>
              </a:lnSpc>
              <a:spcBef>
                <a:spcPts val="1800"/>
              </a:spcBef>
              <a:defRPr sz="2600" b="1"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Tx/>
              <a:buNone/>
              <a:defRPr sz="2200" b="1">
                <a:solidFill>
                  <a:schemeClr val="tx2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800"/>
              </a:spcBef>
              <a:buFontTx/>
              <a:buNone/>
              <a:defRPr sz="2200">
                <a:latin typeface="+mn-lt"/>
              </a:defRPr>
            </a:lvl3pPr>
            <a:lvl4pPr marL="540000">
              <a:lnSpc>
                <a:spcPct val="100000"/>
              </a:lnSpc>
              <a:spcBef>
                <a:spcPts val="800"/>
              </a:spcBef>
              <a:defRPr sz="2200">
                <a:latin typeface="+mn-lt"/>
              </a:defRPr>
            </a:lvl4pPr>
            <a:lvl5pPr marL="540000" indent="0">
              <a:lnSpc>
                <a:spcPct val="100000"/>
              </a:lnSpc>
              <a:spcBef>
                <a:spcPts val="800"/>
              </a:spcBef>
              <a:buFontTx/>
              <a:buNone/>
              <a:defRPr sz="2200">
                <a:latin typeface="+mn-lt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374172D-3042-58C4-8551-93666B80A7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511999"/>
            <a:ext cx="5181600" cy="4664964"/>
          </a:xfrm>
        </p:spPr>
        <p:txBody>
          <a:bodyPr lIns="0" tIns="252000" rIns="0"/>
          <a:lstStyle>
            <a:lvl1pPr>
              <a:lnSpc>
                <a:spcPct val="100000"/>
              </a:lnSpc>
              <a:spcBef>
                <a:spcPts val="1800"/>
              </a:spcBef>
              <a:defRPr sz="2600" b="1"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Tx/>
              <a:buNone/>
              <a:defRPr sz="2200" b="1">
                <a:solidFill>
                  <a:schemeClr val="tx2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800"/>
              </a:spcBef>
              <a:buFontTx/>
              <a:buNone/>
              <a:defRPr sz="2200">
                <a:latin typeface="+mn-lt"/>
              </a:defRPr>
            </a:lvl3pPr>
            <a:lvl4pPr marL="540000">
              <a:lnSpc>
                <a:spcPct val="100000"/>
              </a:lnSpc>
              <a:spcBef>
                <a:spcPts val="800"/>
              </a:spcBef>
              <a:defRPr sz="2200">
                <a:latin typeface="+mn-lt"/>
              </a:defRPr>
            </a:lvl4pPr>
            <a:lvl5pPr marL="540000" indent="0">
              <a:lnSpc>
                <a:spcPct val="100000"/>
              </a:lnSpc>
              <a:spcBef>
                <a:spcPts val="800"/>
              </a:spcBef>
              <a:buFontTx/>
              <a:buNone/>
              <a:defRPr sz="2200">
                <a:latin typeface="+mn-lt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2FAF6E9-265A-DEAF-338A-2E90D3481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A8AC4-7FFB-4949-85A6-38E157E32414}" type="datetimeFigureOut">
              <a:rPr lang="fr-FR" smtClean="0"/>
              <a:t>09/09/2024</a:t>
            </a:fld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A23DB83-08E6-54E9-B700-5ECB16B899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A2A60-3543-4480-8201-3682BA3CC535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5D2F9F1-7A4D-07BC-95CA-CCA5A5CBE87B}"/>
              </a:ext>
            </a:extLst>
          </p:cNvPr>
          <p:cNvSpPr/>
          <p:nvPr userDrawn="1"/>
        </p:nvSpPr>
        <p:spPr>
          <a:xfrm>
            <a:off x="838200" y="1439999"/>
            <a:ext cx="11353800" cy="72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 descr="Une image contenant texte, clipart, arts de la table&#10;&#10;Description générée automatiquement">
            <a:extLst>
              <a:ext uri="{FF2B5EF4-FFF2-40B4-BE49-F238E27FC236}">
                <a16:creationId xmlns:a16="http://schemas.microsoft.com/office/drawing/2014/main" id="{DABFAAA9-DC0A-544E-140D-1E797685700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0487" y="6355915"/>
            <a:ext cx="1711026" cy="36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55757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xt 2 col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6CC9C7E-24E6-059C-10FB-E7C004D776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5181600" cy="1440000"/>
          </a:xfrm>
        </p:spPr>
        <p:txBody>
          <a:bodyPr lIns="0" rIns="0" anchor="b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1FB8283-E69D-7A70-12CA-1E5CEA72DE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511999"/>
            <a:ext cx="5181600" cy="4664964"/>
          </a:xfrm>
        </p:spPr>
        <p:txBody>
          <a:bodyPr lIns="0" tIns="252000" rIns="0"/>
          <a:lstStyle>
            <a:lvl1pPr>
              <a:lnSpc>
                <a:spcPct val="100000"/>
              </a:lnSpc>
              <a:spcBef>
                <a:spcPts val="1800"/>
              </a:spcBef>
              <a:defRPr sz="2600" b="1"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Tx/>
              <a:buNone/>
              <a:defRPr sz="2200" b="1">
                <a:solidFill>
                  <a:schemeClr val="tx2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800"/>
              </a:spcBef>
              <a:buFontTx/>
              <a:buNone/>
              <a:defRPr sz="2200">
                <a:latin typeface="+mn-lt"/>
              </a:defRPr>
            </a:lvl3pPr>
            <a:lvl4pPr marL="540000">
              <a:lnSpc>
                <a:spcPct val="100000"/>
              </a:lnSpc>
              <a:spcBef>
                <a:spcPts val="800"/>
              </a:spcBef>
              <a:defRPr sz="2200">
                <a:latin typeface="+mn-lt"/>
              </a:defRPr>
            </a:lvl4pPr>
            <a:lvl5pPr marL="540000" indent="0">
              <a:lnSpc>
                <a:spcPct val="100000"/>
              </a:lnSpc>
              <a:spcBef>
                <a:spcPts val="800"/>
              </a:spcBef>
              <a:buFontTx/>
              <a:buNone/>
              <a:defRPr sz="2200">
                <a:latin typeface="+mn-lt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2FAF6E9-265A-DEAF-338A-2E90D3481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lIns="0" rIns="0"/>
          <a:lstStyle/>
          <a:p>
            <a:fld id="{63DA8AC4-7FFB-4949-85A6-38E157E32414}" type="datetimeFigureOut">
              <a:rPr lang="fr-FR" smtClean="0"/>
              <a:t>09/09/2024</a:t>
            </a:fld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A23DB83-08E6-54E9-B700-5ECB16B899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lIns="0" rIns="0"/>
          <a:lstStyle/>
          <a:p>
            <a:fld id="{243A2A60-3543-4480-8201-3682BA3CC535}" type="slidenum">
              <a:rPr lang="fr-FR" smtClean="0"/>
              <a:t>‹N°›</a:t>
            </a:fld>
            <a:endParaRPr lang="fr-FR"/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480C061B-D459-2148-AA4B-8C4ABAAE83C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15063" y="0"/>
            <a:ext cx="5138737" cy="1440000"/>
          </a:xfrm>
        </p:spPr>
        <p:txBody>
          <a:bodyPr lIns="0" rIns="0" anchor="b"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Modifier les styles du texte du masque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07F1B0D-0F19-5757-444E-DB34A13208D8}"/>
              </a:ext>
            </a:extLst>
          </p:cNvPr>
          <p:cNvSpPr/>
          <p:nvPr userDrawn="1"/>
        </p:nvSpPr>
        <p:spPr>
          <a:xfrm>
            <a:off x="838201" y="1439999"/>
            <a:ext cx="5181599" cy="72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FB09BBA-E2D5-2DEB-3AD1-3AC7A77831C6}"/>
              </a:ext>
            </a:extLst>
          </p:cNvPr>
          <p:cNvSpPr/>
          <p:nvPr userDrawn="1"/>
        </p:nvSpPr>
        <p:spPr>
          <a:xfrm>
            <a:off x="6215064" y="1439999"/>
            <a:ext cx="5138736" cy="72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252000" rIns="0" rtlCol="0" anchor="ctr"/>
          <a:lstStyle/>
          <a:p>
            <a:pPr algn="ctr"/>
            <a:endParaRPr lang="fr-FR"/>
          </a:p>
        </p:txBody>
      </p:sp>
      <p:pic>
        <p:nvPicPr>
          <p:cNvPr id="11" name="Image 10" descr="Une image contenant texte, clipart, arts de la table&#10;&#10;Description générée automatiquement">
            <a:extLst>
              <a:ext uri="{FF2B5EF4-FFF2-40B4-BE49-F238E27FC236}">
                <a16:creationId xmlns:a16="http://schemas.microsoft.com/office/drawing/2014/main" id="{A6BA6803-5D69-BA01-B60B-2C891F48770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0487" y="6355915"/>
            <a:ext cx="1711026" cy="365125"/>
          </a:xfrm>
          <a:prstGeom prst="rect">
            <a:avLst/>
          </a:prstGeom>
        </p:spPr>
      </p:pic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5E8FBB3A-9DFF-EF84-E0FD-2FDE930E86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15063" y="1511300"/>
            <a:ext cx="5138737" cy="4665663"/>
          </a:xfrm>
        </p:spPr>
        <p:txBody>
          <a:bodyPr lIns="0" tIns="252000" rIns="0"/>
          <a:lstStyle>
            <a:lvl1pPr>
              <a:lnSpc>
                <a:spcPct val="100000"/>
              </a:lnSpc>
              <a:spcBef>
                <a:spcPts val="1800"/>
              </a:spcBef>
              <a:defRPr sz="2600" b="1"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Tx/>
              <a:buNone/>
              <a:defRPr sz="2200" b="1">
                <a:solidFill>
                  <a:schemeClr val="tx2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800"/>
              </a:spcBef>
              <a:buFontTx/>
              <a:buNone/>
              <a:defRPr sz="2200">
                <a:latin typeface="+mn-lt"/>
              </a:defRPr>
            </a:lvl3pPr>
            <a:lvl4pPr marL="540000">
              <a:lnSpc>
                <a:spcPct val="100000"/>
              </a:lnSpc>
              <a:spcBef>
                <a:spcPts val="800"/>
              </a:spcBef>
              <a:defRPr sz="2200">
                <a:latin typeface="+mn-lt"/>
              </a:defRPr>
            </a:lvl4pPr>
            <a:lvl5pPr marL="540000" indent="0">
              <a:lnSpc>
                <a:spcPct val="100000"/>
              </a:lnSpc>
              <a:spcBef>
                <a:spcPts val="800"/>
              </a:spcBef>
              <a:buFontTx/>
              <a:buNone/>
              <a:defRPr sz="2200">
                <a:latin typeface="+mn-lt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55739057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x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2FAF6E9-265A-DEAF-338A-2E90D3481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lIns="0" rIns="0"/>
          <a:lstStyle/>
          <a:p>
            <a:fld id="{63DA8AC4-7FFB-4949-85A6-38E157E32414}" type="datetimeFigureOut">
              <a:rPr lang="fr-FR" smtClean="0"/>
              <a:t>09/09/2024</a:t>
            </a:fld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A23DB83-08E6-54E9-B700-5ECB16B899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lIns="0" rIns="0"/>
          <a:lstStyle/>
          <a:p>
            <a:fld id="{243A2A60-3543-4480-8201-3682BA3CC535}" type="slidenum">
              <a:rPr lang="fr-FR" smtClean="0"/>
              <a:t>‹N°›</a:t>
            </a:fld>
            <a:endParaRPr lang="fr-FR"/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480C061B-D459-2148-AA4B-8C4ABAAE83C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240487" y="0"/>
            <a:ext cx="6113313" cy="1440000"/>
          </a:xfrm>
        </p:spPr>
        <p:txBody>
          <a:bodyPr lIns="0" rIns="0" anchor="b"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Modifier les styles du texte du masque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FB09BBA-E2D5-2DEB-3AD1-3AC7A77831C6}"/>
              </a:ext>
            </a:extLst>
          </p:cNvPr>
          <p:cNvSpPr/>
          <p:nvPr userDrawn="1"/>
        </p:nvSpPr>
        <p:spPr>
          <a:xfrm>
            <a:off x="5240487" y="1439999"/>
            <a:ext cx="6113313" cy="72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252000" rIns="0" rtlCol="0" anchor="ctr"/>
          <a:lstStyle/>
          <a:p>
            <a:pPr algn="ctr"/>
            <a:endParaRPr lang="fr-FR"/>
          </a:p>
        </p:txBody>
      </p:sp>
      <p:pic>
        <p:nvPicPr>
          <p:cNvPr id="11" name="Image 10" descr="Une image contenant texte, clipart, arts de la table&#10;&#10;Description générée automatiquement">
            <a:extLst>
              <a:ext uri="{FF2B5EF4-FFF2-40B4-BE49-F238E27FC236}">
                <a16:creationId xmlns:a16="http://schemas.microsoft.com/office/drawing/2014/main" id="{A6BA6803-5D69-BA01-B60B-2C891F48770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0487" y="6355915"/>
            <a:ext cx="1711026" cy="365125"/>
          </a:xfrm>
          <a:prstGeom prst="rect">
            <a:avLst/>
          </a:prstGeom>
        </p:spPr>
      </p:pic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5E8FBB3A-9DFF-EF84-E0FD-2FDE930E86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240487" y="1511300"/>
            <a:ext cx="6113313" cy="4665663"/>
          </a:xfrm>
        </p:spPr>
        <p:txBody>
          <a:bodyPr lIns="0" tIns="252000" rIns="0"/>
          <a:lstStyle>
            <a:lvl1pPr>
              <a:lnSpc>
                <a:spcPct val="100000"/>
              </a:lnSpc>
              <a:spcBef>
                <a:spcPts val="1800"/>
              </a:spcBef>
              <a:defRPr sz="2600" b="1"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Tx/>
              <a:buNone/>
              <a:defRPr sz="2200" b="1">
                <a:solidFill>
                  <a:schemeClr val="tx2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800"/>
              </a:spcBef>
              <a:buFontTx/>
              <a:buNone/>
              <a:defRPr sz="2200">
                <a:latin typeface="+mn-lt"/>
              </a:defRPr>
            </a:lvl3pPr>
            <a:lvl4pPr marL="540000">
              <a:lnSpc>
                <a:spcPct val="100000"/>
              </a:lnSpc>
              <a:spcBef>
                <a:spcPts val="800"/>
              </a:spcBef>
              <a:defRPr sz="2200">
                <a:latin typeface="+mn-lt"/>
              </a:defRPr>
            </a:lvl4pPr>
            <a:lvl5pPr marL="540000" indent="0">
              <a:lnSpc>
                <a:spcPct val="100000"/>
              </a:lnSpc>
              <a:spcBef>
                <a:spcPts val="800"/>
              </a:spcBef>
              <a:buFontTx/>
              <a:buNone/>
              <a:defRPr sz="2200">
                <a:latin typeface="+mn-lt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732BB7-2A2A-6661-106C-759396DAE69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38200" y="292100"/>
            <a:ext cx="4025900" cy="5884863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20066395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ra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2FAF6E9-265A-DEAF-338A-2E90D3481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lIns="0" rIns="0"/>
          <a:lstStyle/>
          <a:p>
            <a:fld id="{63DA8AC4-7FFB-4949-85A6-38E157E32414}" type="datetimeFigureOut">
              <a:rPr lang="fr-FR" smtClean="0"/>
              <a:t>09/09/2024</a:t>
            </a:fld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A23DB83-08E6-54E9-B700-5ECB16B899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lIns="0" rIns="0"/>
          <a:lstStyle/>
          <a:p>
            <a:fld id="{243A2A60-3543-4480-8201-3682BA3CC535}" type="slidenum">
              <a:rPr lang="fr-FR" smtClean="0"/>
              <a:t>‹N°›</a:t>
            </a:fld>
            <a:endParaRPr lang="fr-FR"/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480C061B-D459-2148-AA4B-8C4ABAAE83C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240487" y="1917000"/>
            <a:ext cx="6113313" cy="1440000"/>
          </a:xfrm>
        </p:spPr>
        <p:txBody>
          <a:bodyPr lIns="0" rIns="0" anchor="b"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Modifier les styles du texte du masque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FB09BBA-E2D5-2DEB-3AD1-3AC7A77831C6}"/>
              </a:ext>
            </a:extLst>
          </p:cNvPr>
          <p:cNvSpPr/>
          <p:nvPr userDrawn="1"/>
        </p:nvSpPr>
        <p:spPr>
          <a:xfrm>
            <a:off x="5240487" y="3357000"/>
            <a:ext cx="6113313" cy="72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252000" rIns="0" rtlCol="0" anchor="ctr"/>
          <a:lstStyle/>
          <a:p>
            <a:pPr algn="ctr"/>
            <a:endParaRPr lang="fr-FR"/>
          </a:p>
        </p:txBody>
      </p:sp>
      <p:pic>
        <p:nvPicPr>
          <p:cNvPr id="11" name="Image 10" descr="Une image contenant texte, clipart, arts de la table&#10;&#10;Description générée automatiquement">
            <a:extLst>
              <a:ext uri="{FF2B5EF4-FFF2-40B4-BE49-F238E27FC236}">
                <a16:creationId xmlns:a16="http://schemas.microsoft.com/office/drawing/2014/main" id="{A6BA6803-5D69-BA01-B60B-2C891F48770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0487" y="6355915"/>
            <a:ext cx="1711026" cy="365125"/>
          </a:xfrm>
          <a:prstGeom prst="rect">
            <a:avLst/>
          </a:prstGeom>
        </p:spPr>
      </p:pic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5E8FBB3A-9DFF-EF84-E0FD-2FDE930E86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240487" y="3429000"/>
            <a:ext cx="6113313" cy="2747963"/>
          </a:xfrm>
        </p:spPr>
        <p:txBody>
          <a:bodyPr lIns="0" tIns="252000" rIns="0">
            <a:noAutofit/>
          </a:bodyPr>
          <a:lstStyle>
            <a:lvl1pPr>
              <a:lnSpc>
                <a:spcPct val="100000"/>
              </a:lnSpc>
              <a:spcBef>
                <a:spcPts val="1800"/>
              </a:spcBef>
              <a:defRPr sz="2600" b="1"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Tx/>
              <a:buNone/>
              <a:defRPr sz="2200">
                <a:latin typeface="+mn-lt"/>
              </a:defRPr>
            </a:lvl2pPr>
            <a:lvl3pPr>
              <a:spcBef>
                <a:spcPts val="800"/>
              </a:spcBef>
              <a:defRPr sz="2200">
                <a:latin typeface="+mn-lt"/>
              </a:defRPr>
            </a:lvl3pPr>
            <a:lvl4pPr>
              <a:spcBef>
                <a:spcPts val="800"/>
              </a:spcBef>
              <a:defRPr sz="2200">
                <a:latin typeface="+mn-lt"/>
              </a:defRPr>
            </a:lvl4pPr>
            <a:lvl5pPr>
              <a:spcBef>
                <a:spcPts val="800"/>
              </a:spcBef>
              <a:defRPr sz="2200">
                <a:latin typeface="+mn-lt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732BB7-2A2A-6661-106C-759396DAE69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38200" y="292100"/>
            <a:ext cx="4025900" cy="5884863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6012145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rvi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lipse 1">
            <a:extLst>
              <a:ext uri="{FF2B5EF4-FFF2-40B4-BE49-F238E27FC236}">
                <a16:creationId xmlns:a16="http://schemas.microsoft.com/office/drawing/2014/main" id="{11739427-8925-2AC5-5F21-714833A011B5}"/>
              </a:ext>
            </a:extLst>
          </p:cNvPr>
          <p:cNvSpPr/>
          <p:nvPr userDrawn="1"/>
        </p:nvSpPr>
        <p:spPr>
          <a:xfrm>
            <a:off x="3440487" y="-473779"/>
            <a:ext cx="3600000" cy="3600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2FAF6E9-265A-DEAF-338A-2E90D3481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lIns="0" rIns="0"/>
          <a:lstStyle/>
          <a:p>
            <a:fld id="{63DA8AC4-7FFB-4949-85A6-38E157E32414}" type="datetimeFigureOut">
              <a:rPr lang="fr-FR" smtClean="0"/>
              <a:t>09/09/2024</a:t>
            </a:fld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A23DB83-08E6-54E9-B700-5ECB16B899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lIns="0" rIns="0"/>
          <a:lstStyle/>
          <a:p>
            <a:fld id="{243A2A60-3543-4480-8201-3682BA3CC535}" type="slidenum">
              <a:rPr lang="fr-FR" smtClean="0"/>
              <a:t>‹N°›</a:t>
            </a:fld>
            <a:endParaRPr lang="fr-FR"/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480C061B-D459-2148-AA4B-8C4ABAAE83C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240487" y="0"/>
            <a:ext cx="6113313" cy="1440000"/>
          </a:xfrm>
        </p:spPr>
        <p:txBody>
          <a:bodyPr lIns="0" rIns="0" anchor="b"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Modifier les styles du texte du masque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FB09BBA-E2D5-2DEB-3AD1-3AC7A77831C6}"/>
              </a:ext>
            </a:extLst>
          </p:cNvPr>
          <p:cNvSpPr/>
          <p:nvPr userDrawn="1"/>
        </p:nvSpPr>
        <p:spPr>
          <a:xfrm>
            <a:off x="5240487" y="1439999"/>
            <a:ext cx="6113313" cy="72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252000" rIns="0" rtlCol="0" anchor="ctr"/>
          <a:lstStyle/>
          <a:p>
            <a:pPr algn="ctr"/>
            <a:endParaRPr lang="fr-FR"/>
          </a:p>
        </p:txBody>
      </p:sp>
      <p:pic>
        <p:nvPicPr>
          <p:cNvPr id="11" name="Image 10" descr="Une image contenant texte, clipart, arts de la table&#10;&#10;Description générée automatiquement">
            <a:extLst>
              <a:ext uri="{FF2B5EF4-FFF2-40B4-BE49-F238E27FC236}">
                <a16:creationId xmlns:a16="http://schemas.microsoft.com/office/drawing/2014/main" id="{A6BA6803-5D69-BA01-B60B-2C891F48770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0487" y="6355915"/>
            <a:ext cx="1711026" cy="365125"/>
          </a:xfrm>
          <a:prstGeom prst="rect">
            <a:avLst/>
          </a:prstGeom>
        </p:spPr>
      </p:pic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5E8FBB3A-9DFF-EF84-E0FD-2FDE930E86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240487" y="1511300"/>
            <a:ext cx="6113313" cy="4665663"/>
          </a:xfrm>
        </p:spPr>
        <p:txBody>
          <a:bodyPr lIns="0" tIns="252000" rIns="0"/>
          <a:lstStyle>
            <a:lvl1pPr>
              <a:lnSpc>
                <a:spcPct val="100000"/>
              </a:lnSpc>
              <a:spcBef>
                <a:spcPts val="1800"/>
              </a:spcBef>
              <a:defRPr sz="2600" b="1"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Tx/>
              <a:buNone/>
              <a:defRPr sz="2200" b="1">
                <a:solidFill>
                  <a:schemeClr val="tx2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800"/>
              </a:spcBef>
              <a:buFontTx/>
              <a:buNone/>
              <a:defRPr sz="2200">
                <a:latin typeface="+mn-lt"/>
              </a:defRPr>
            </a:lvl3pPr>
            <a:lvl4pPr marL="540000">
              <a:lnSpc>
                <a:spcPct val="100000"/>
              </a:lnSpc>
              <a:spcBef>
                <a:spcPts val="800"/>
              </a:spcBef>
              <a:defRPr sz="2200">
                <a:latin typeface="+mn-lt"/>
              </a:defRPr>
            </a:lvl4pPr>
            <a:lvl5pPr marL="540000" indent="0">
              <a:lnSpc>
                <a:spcPct val="100000"/>
              </a:lnSpc>
              <a:spcBef>
                <a:spcPts val="800"/>
              </a:spcBef>
              <a:buFontTx/>
              <a:buNone/>
              <a:defRPr sz="2200">
                <a:latin typeface="+mn-lt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732BB7-2A2A-6661-106C-759396DAE69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38200" y="292100"/>
            <a:ext cx="4025900" cy="5884863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3105945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B33B43-B700-9A0F-61E4-329344C652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440000"/>
          </a:xfrm>
        </p:spPr>
        <p:txBody>
          <a:bodyPr lIns="0" rIns="0" anchor="b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2540B5E-F917-C186-582E-1F357696FA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lIns="0"/>
          <a:lstStyle/>
          <a:p>
            <a:fld id="{63DA8AC4-7FFB-4949-85A6-38E157E32414}" type="datetimeFigureOut">
              <a:rPr lang="fr-FR" smtClean="0"/>
              <a:t>09/09/2024</a:t>
            </a:fld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D4D3422-CB51-DD8A-677E-AC8EC1C64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lIns="0" rIns="0"/>
          <a:lstStyle/>
          <a:p>
            <a:fld id="{243A2A60-3543-4480-8201-3682BA3CC535}" type="slidenum">
              <a:rPr lang="fr-FR" smtClean="0"/>
              <a:t>‹N°›</a:t>
            </a:fld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D767E47-02E6-C131-78AA-4D516A7F8589}"/>
              </a:ext>
            </a:extLst>
          </p:cNvPr>
          <p:cNvSpPr/>
          <p:nvPr userDrawn="1"/>
        </p:nvSpPr>
        <p:spPr>
          <a:xfrm>
            <a:off x="838200" y="1439999"/>
            <a:ext cx="11353800" cy="72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Image 6" descr="Une image contenant texte, clipart, arts de la table&#10;&#10;Description générée automatiquement">
            <a:extLst>
              <a:ext uri="{FF2B5EF4-FFF2-40B4-BE49-F238E27FC236}">
                <a16:creationId xmlns:a16="http://schemas.microsoft.com/office/drawing/2014/main" id="{84E3A4A1-C5C9-D7F8-F2A8-A18E9A18406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0487" y="6355915"/>
            <a:ext cx="1711026" cy="36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635838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3F6B4AB6-5EA6-5B19-A978-26156F1D66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lIns="0" rIns="0"/>
          <a:lstStyle/>
          <a:p>
            <a:fld id="{63DA8AC4-7FFB-4949-85A6-38E157E32414}" type="datetimeFigureOut">
              <a:rPr lang="fr-FR" smtClean="0"/>
              <a:t>09/09/2024</a:t>
            </a:fld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D032DA-4463-4F9D-DE18-7FAC0EA7A6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lIns="0" rIns="0"/>
          <a:lstStyle/>
          <a:p>
            <a:fld id="{243A2A60-3543-4480-8201-3682BA3CC53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630482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rvice">
  <p:cSld name="1_Servic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3"/>
          <p:cNvSpPr/>
          <p:nvPr/>
        </p:nvSpPr>
        <p:spPr>
          <a:xfrm>
            <a:off x="3440487" y="-473779"/>
            <a:ext cx="3600000" cy="3600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17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  <p:sp>
        <p:nvSpPr>
          <p:cNvPr id="19" name="Google Shape;19;p13"/>
          <p:cNvSpPr txBox="1">
            <a:spLocks noGrp="1"/>
          </p:cNvSpPr>
          <p:nvPr>
            <p:ph type="body" idx="1"/>
          </p:nvPr>
        </p:nvSpPr>
        <p:spPr>
          <a:xfrm>
            <a:off x="5240487" y="0"/>
            <a:ext cx="6113313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 sz="4400">
                <a:solidFill>
                  <a:schemeClr val="dk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3"/>
          <p:cNvSpPr/>
          <p:nvPr/>
        </p:nvSpPr>
        <p:spPr>
          <a:xfrm>
            <a:off x="5240487" y="1439999"/>
            <a:ext cx="6113313" cy="72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0" tIns="252000" rIns="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" name="Google Shape;21;p13" descr="Une image contenant texte, clipart, arts de la table&#10;&#10;Description générée automatiquement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240487" y="6355915"/>
            <a:ext cx="1711026" cy="365125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22;p13"/>
          <p:cNvSpPr txBox="1">
            <a:spLocks noGrp="1"/>
          </p:cNvSpPr>
          <p:nvPr>
            <p:ph type="body" idx="2"/>
          </p:nvPr>
        </p:nvSpPr>
        <p:spPr>
          <a:xfrm>
            <a:off x="5240487" y="1511300"/>
            <a:ext cx="6113313" cy="466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52000" rIns="0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  <a:defRPr sz="26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Calibri"/>
              <a:buNone/>
              <a:defRPr sz="2200" b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  <a:defRPr sz="22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683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  <a:defRPr sz="22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  <a:defRPr sz="22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" name="Google Shape;23;p13"/>
          <p:cNvSpPr>
            <a:spLocks noGrp="1"/>
          </p:cNvSpPr>
          <p:nvPr>
            <p:ph type="pic" idx="3"/>
          </p:nvPr>
        </p:nvSpPr>
        <p:spPr>
          <a:xfrm>
            <a:off x="838200" y="292100"/>
            <a:ext cx="4025900" cy="5884863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66756140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xt 2 col 2">
  <p:cSld name="1_Txt 2 col 2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14"/>
          <p:cNvSpPr txBox="1">
            <a:spLocks noGrp="1"/>
          </p:cNvSpPr>
          <p:nvPr>
            <p:ph type="title"/>
          </p:nvPr>
        </p:nvSpPr>
        <p:spPr>
          <a:xfrm>
            <a:off x="838200" y="0"/>
            <a:ext cx="51816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4"/>
          <p:cNvSpPr txBox="1">
            <a:spLocks noGrp="1"/>
          </p:cNvSpPr>
          <p:nvPr>
            <p:ph type="body" idx="1"/>
          </p:nvPr>
        </p:nvSpPr>
        <p:spPr>
          <a:xfrm>
            <a:off x="838200" y="1511999"/>
            <a:ext cx="5181600" cy="46649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52000" rIns="0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  <a:defRPr sz="26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Calibri"/>
              <a:buNone/>
              <a:defRPr sz="2200" b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  <a:defRPr sz="22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683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  <a:defRPr sz="22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  <a:defRPr sz="22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" name="Google Shape;27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  <p:sp>
        <p:nvSpPr>
          <p:cNvPr id="29" name="Google Shape;29;p14"/>
          <p:cNvSpPr txBox="1">
            <a:spLocks noGrp="1"/>
          </p:cNvSpPr>
          <p:nvPr>
            <p:ph type="body" idx="2"/>
          </p:nvPr>
        </p:nvSpPr>
        <p:spPr>
          <a:xfrm>
            <a:off x="6215063" y="0"/>
            <a:ext cx="5138737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 sz="4400">
                <a:solidFill>
                  <a:schemeClr val="dk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14"/>
          <p:cNvSpPr/>
          <p:nvPr/>
        </p:nvSpPr>
        <p:spPr>
          <a:xfrm>
            <a:off x="838201" y="1439999"/>
            <a:ext cx="5181599" cy="7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Google Shape;31;p14"/>
          <p:cNvSpPr/>
          <p:nvPr/>
        </p:nvSpPr>
        <p:spPr>
          <a:xfrm>
            <a:off x="6215064" y="1439999"/>
            <a:ext cx="5138736" cy="7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0" tIns="252000" rIns="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2" name="Google Shape;32;p14" descr="Une image contenant texte, clipart, arts de la table&#10;&#10;Description générée automatiquement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240487" y="6355915"/>
            <a:ext cx="1711026" cy="365125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Google Shape;33;p14"/>
          <p:cNvSpPr txBox="1">
            <a:spLocks noGrp="1"/>
          </p:cNvSpPr>
          <p:nvPr>
            <p:ph type="body" idx="3"/>
          </p:nvPr>
        </p:nvSpPr>
        <p:spPr>
          <a:xfrm>
            <a:off x="6215063" y="1511300"/>
            <a:ext cx="5138737" cy="466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52000" rIns="0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  <a:defRPr sz="26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Calibri"/>
              <a:buNone/>
              <a:defRPr sz="2200" b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  <a:defRPr sz="22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683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  <a:defRPr sz="22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  <a:defRPr sz="22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9423300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xt 1 c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838080" y="0"/>
            <a:ext cx="10514880" cy="1439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fr-F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838080" y="1512000"/>
            <a:ext cx="10514880" cy="4664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fr-F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4C7AACFC-D18C-47B5-9C0F-A16F1076DE11}" type="slidenum">
              <a:t>‹N°›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505876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Txt 2 co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838080" y="0"/>
            <a:ext cx="10514880" cy="1439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fr-F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/>
          </p:nvPr>
        </p:nvSpPr>
        <p:spPr>
          <a:xfrm>
            <a:off x="838080" y="1512000"/>
            <a:ext cx="5131080" cy="4664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fr-F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/>
          </p:nvPr>
        </p:nvSpPr>
        <p:spPr>
          <a:xfrm>
            <a:off x="6226200" y="1512000"/>
            <a:ext cx="5131080" cy="4664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fr-F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5E89F3FB-2DB9-4BF7-8C2A-083FB0F13B9F}" type="slidenum">
              <a:t>‹N°›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18506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x">
  <p:cSld name="Title Slid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title"/>
          </p:nvPr>
        </p:nvSpPr>
        <p:spPr>
          <a:xfrm>
            <a:off x="838080" y="0"/>
            <a:ext cx="10515240" cy="143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838080" y="1512000"/>
            <a:ext cx="10515240" cy="4664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878602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AAADCBD4-70E3-7693-38A7-46C1355BCE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7D4CC3B-2054-5079-0DA2-0273F46FB8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4C6ABAB-5C0F-07E2-29E8-847735D2847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DA8AC4-7FFB-4949-85A6-38E157E32414}" type="datetimeFigureOut">
              <a:rPr lang="fr-FR" smtClean="0"/>
              <a:t>09/09/2024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012DC2C-322E-0AC6-417B-E837A2D72C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1D62B9C-CDDC-BD8F-797A-ED528DA21F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3A2A60-3543-4480-8201-3682BA3CC53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01329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2pPr>
      <a:lvl3pPr marL="504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3pPr>
      <a:lvl4pPr marL="756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4pPr>
      <a:lvl5pPr marL="1044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formations.parisnanterre.fr/fr/index.html" TargetMode="Externa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mailto:vpe@liste.parisnanterre.fr" TargetMode="Externa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identite.parisnanterre.fr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dri.parisnanterre.fr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portail.parisnanterre.fr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office.parisnanterre.fr/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gsuite.parisnanterre.fr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5" Type="http://schemas.openxmlformats.org/officeDocument/2006/relationships/hyperlink" Target="http://edumail.parisnanterre.fr/" TargetMode="External"/><Relationship Id="rId4" Type="http://schemas.openxmlformats.org/officeDocument/2006/relationships/image" Target="../media/image1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assistance-dri.parisnanterre.fr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portail.parisnanterre.fr/" TargetMode="External"/><Relationship Id="rId7" Type="http://schemas.openxmlformats.org/officeDocument/2006/relationships/hyperlink" Target="https://dri.parisnanterre.fr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://edumail.parisnanterre.fr/" TargetMode="External"/><Relationship Id="rId5" Type="http://schemas.openxmlformats.org/officeDocument/2006/relationships/hyperlink" Target="https://gsuite.parisnanterre.fr/" TargetMode="External"/><Relationship Id="rId4" Type="http://schemas.openxmlformats.org/officeDocument/2006/relationships/hyperlink" Target="https://office.parisnanterre.fr/" TargetMode="Externa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coursenligne.parisnanterre.fr/" TargetMode="External"/><Relationship Id="rId2" Type="http://schemas.openxmlformats.org/officeDocument/2006/relationships/hyperlink" Target="https://service-comete.parisnanterre.fr/" TargetMode="Externa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8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hyperlink" Target="https://dri.parisnanterre.fr/" TargetMode="External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0.xml"/><Relationship Id="rId5" Type="http://schemas.openxmlformats.org/officeDocument/2006/relationships/hyperlink" Target="https://service-comete.parisnanterre.fr/" TargetMode="External"/><Relationship Id="rId4" Type="http://schemas.openxmlformats.org/officeDocument/2006/relationships/hyperlink" Target="https://coursenligne.parisnanterre.fr/" TargetMode="Externa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0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0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0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0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0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0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0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0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0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0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0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0.xml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hyperlink" Target="https://dri.parisnanterre.fr/mesures-relatives-aux-cyberattaques/" TargetMode="External"/><Relationship Id="rId3" Type="http://schemas.openxmlformats.org/officeDocument/2006/relationships/hyperlink" Target="https://www.cnil.fr/fr/les-conseils-de-la-cnil-pour-un-bon-mot-de-passe" TargetMode="External"/><Relationship Id="rId7" Type="http://schemas.openxmlformats.org/officeDocument/2006/relationships/hyperlink" Target="https://dri.parisnanterre.fr/se-premunir-contre-les-logiciels-malveillants/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0.xml"/><Relationship Id="rId6" Type="http://schemas.openxmlformats.org/officeDocument/2006/relationships/hyperlink" Target="https://www.cnil.fr/fr/cnil-direct/question/le-phishing-cest-quoi" TargetMode="External"/><Relationship Id="rId5" Type="http://schemas.openxmlformats.org/officeDocument/2006/relationships/hyperlink" Target="https://www.cnil.fr/fr/questions-reponses-sur-la-nouvelle-recommandation-relative-aux-mots-de-passe-et-autres-secrets" TargetMode="External"/><Relationship Id="rId4" Type="http://schemas.openxmlformats.org/officeDocument/2006/relationships/hyperlink" Target="https://www.cnil.fr/fr/mots-de-passe-une-nouvelle-recommandation-pour-maitriser-sa-securite" TargetMode="External"/><Relationship Id="rId9" Type="http://schemas.openxmlformats.org/officeDocument/2006/relationships/hyperlink" Target="https://www.cybermalveillance.gouv.fr/" TargetMode="Externa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0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1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4.jp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arisnanterre.fr/notre-organisation/unite-de-formation-et-de-recherche" TargetMode="External"/><Relationship Id="rId1" Type="http://schemas.openxmlformats.org/officeDocument/2006/relationships/slideLayout" Target="../slideLayouts/slideLayout3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hyperlink" Target="https://api.parisnanterre.fr/" TargetMode="External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444625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EEC29B9-95AD-037A-15D8-7738E89D5F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8678" y="1258444"/>
            <a:ext cx="10515600" cy="3424137"/>
          </a:xfrm>
        </p:spPr>
        <p:txBody>
          <a:bodyPr>
            <a:normAutofit/>
          </a:bodyPr>
          <a:lstStyle/>
          <a:p>
            <a:r>
              <a:rPr lang="fr-FR" sz="5400" b="1" dirty="0" smtClean="0"/>
              <a:t>Accueil général des licences </a:t>
            </a:r>
            <a:r>
              <a:rPr lang="fr-FR" sz="5400" b="1" dirty="0" smtClean="0"/>
              <a:t>1/BUT 1</a:t>
            </a:r>
            <a:endParaRPr lang="fr-FR" sz="5400" b="1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9561CB6-D385-04F5-E2B6-6117D4EA1E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Semaine de pré-rentrée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3856ED91-8FAD-0018-D02E-1EC7FABCE619}"/>
              </a:ext>
            </a:extLst>
          </p:cNvPr>
          <p:cNvSpPr txBox="1">
            <a:spLocks/>
          </p:cNvSpPr>
          <p:nvPr/>
        </p:nvSpPr>
        <p:spPr>
          <a:xfrm>
            <a:off x="368678" y="3821617"/>
            <a:ext cx="10793903" cy="6296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504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756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1044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SzPts val="2400"/>
            </a:pPr>
            <a:r>
              <a:rPr lang="fr-FR" sz="3200" b="1" dirty="0" smtClean="0"/>
              <a:t>Nous vous souhaitons la bienvenue à l’Université Paris Nanterre.</a:t>
            </a:r>
          </a:p>
        </p:txBody>
      </p:sp>
    </p:spTree>
    <p:extLst>
      <p:ext uri="{BB962C8B-B14F-4D97-AF65-F5344CB8AC3E}">
        <p14:creationId xmlns:p14="http://schemas.microsoft.com/office/powerpoint/2010/main" val="10135334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37CB633-CE37-954B-92E6-D9ED882D07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b="1" dirty="0" smtClean="0">
                <a:solidFill>
                  <a:schemeClr val="accent1">
                    <a:lumMod val="75000"/>
                  </a:schemeClr>
                </a:solidFill>
              </a:rPr>
              <a:t>Présidente </a:t>
            </a:r>
            <a:r>
              <a:rPr lang="fr-FR" b="1" dirty="0">
                <a:solidFill>
                  <a:schemeClr val="accent1">
                    <a:lumMod val="75000"/>
                  </a:schemeClr>
                </a:solidFill>
              </a:rPr>
              <a:t>de l’Université Paris Nanterre 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9D50A4E9-A6E4-D9A9-B38D-D20A635D25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smtClean="0"/>
              <a:t>Caroline ROLLAND-DIAMOND</a:t>
            </a:r>
          </a:p>
          <a:p>
            <a:endParaRPr lang="fr-FR" dirty="0"/>
          </a:p>
          <a:p>
            <a:endParaRPr lang="fr-FR" dirty="0"/>
          </a:p>
        </p:txBody>
      </p:sp>
      <p:sp>
        <p:nvSpPr>
          <p:cNvPr id="2" name="Espace réservé pour une image  1"/>
          <p:cNvSpPr>
            <a:spLocks noGrp="1"/>
          </p:cNvSpPr>
          <p:nvPr>
            <p:ph type="pic" sz="quarter" idx="15"/>
          </p:nvPr>
        </p:nvSpPr>
        <p:spPr/>
      </p:sp>
      <p:pic>
        <p:nvPicPr>
          <p:cNvPr id="7" name="Picture 3" descr="CRD_OFFICIELLE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74"/>
          <a:stretch>
            <a:fillRect/>
          </a:stretch>
        </p:blipFill>
        <p:spPr bwMode="auto">
          <a:xfrm>
            <a:off x="838200" y="292100"/>
            <a:ext cx="4024313" cy="5884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017362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E02A103-4F36-8843-89D4-47253DB6E09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lvl="0">
              <a:lnSpc>
                <a:spcPct val="100000"/>
              </a:lnSpc>
              <a:buClr>
                <a:schemeClr val="dk1"/>
              </a:buClr>
              <a:buSzPts val="2400"/>
            </a:pPr>
            <a:r>
              <a:rPr lang="fr-FR" b="1" dirty="0">
                <a:solidFill>
                  <a:schemeClr val="accent1">
                    <a:lumMod val="75000"/>
                  </a:schemeClr>
                </a:solidFill>
              </a:rPr>
              <a:t>Vice-présidente Formation et Vie Universitaire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98D6505-AFA5-DDB6-FE3F-8E9184A42D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err="1"/>
              <a:t>Meglena</a:t>
            </a:r>
            <a:r>
              <a:rPr lang="fr-FR" dirty="0"/>
              <a:t> JELEVA</a:t>
            </a:r>
          </a:p>
        </p:txBody>
      </p:sp>
      <p:pic>
        <p:nvPicPr>
          <p:cNvPr id="5" name="Google Shape;85;p1" descr="C:\Users\mjeleva\Documents\Meglena\Photos_MJ\Portraits Nanterre Université 014 Meglena Jeleva.jpg"/>
          <p:cNvPicPr preferRelativeResize="0">
            <a:picLocks/>
          </p:cNvPicPr>
          <p:nvPr/>
        </p:nvPicPr>
        <p:blipFill rotWithShape="1">
          <a:blip r:embed="rId2">
            <a:alphaModFix/>
          </a:blip>
          <a:srcRect t="1275" b="1275"/>
          <a:stretch/>
        </p:blipFill>
        <p:spPr>
          <a:xfrm>
            <a:off x="314325" y="263524"/>
            <a:ext cx="4025900" cy="58848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72047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BB10D89-CE71-9342-9FC5-680DF0828E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chemeClr val="accent1">
                    <a:lumMod val="75000"/>
                  </a:schemeClr>
                </a:solidFill>
              </a:rPr>
              <a:t>La structure de votre Licence 1</a:t>
            </a:r>
          </a:p>
        </p:txBody>
      </p:sp>
      <p:sp>
        <p:nvSpPr>
          <p:cNvPr id="7" name="Google Shape;116;p76"/>
          <p:cNvSpPr txBox="1">
            <a:spLocks/>
          </p:cNvSpPr>
          <p:nvPr/>
        </p:nvSpPr>
        <p:spPr>
          <a:xfrm>
            <a:off x="640387" y="1440001"/>
            <a:ext cx="10713413" cy="506333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08000" rIns="0" bIns="4570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None/>
              <a:defRPr sz="2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Tx/>
              <a:buNone/>
              <a:defRPr sz="22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Tx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0000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000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Tx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prstClr val="black"/>
              </a:buClr>
              <a:buSzPct val="181818"/>
              <a:buFont typeface="Arial" panose="020B0604020202020204" pitchFamily="34" charset="0"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UE : Unité d'enseignements. Une UE est composée d'un ou plusieurs enseignements ou d'activités (EC).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prstClr val="black"/>
              </a:buClr>
              <a:buSzPct val="181818"/>
              <a:buFont typeface="Arial" panose="020B0604020202020204" pitchFamily="34" charset="0"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UE Enseignements fondamentaux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prstClr val="black"/>
              </a:buClr>
              <a:buSzPct val="181818"/>
              <a:buFont typeface="Arial" panose="020B0604020202020204" pitchFamily="34" charset="0"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UE Enseignements complémentaires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prstClr val="black"/>
              </a:buClr>
              <a:buSzPct val="181818"/>
              <a:buFont typeface="Arial" panose="020B0604020202020204" pitchFamily="34" charset="0"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UE Compétences linguistiques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prstClr val="black"/>
              </a:buClr>
              <a:buSzPct val="181818"/>
              <a:buFont typeface="Arial" panose="020B0604020202020204" pitchFamily="34" charset="0"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UE Compétences transversales et outils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prstClr val="black"/>
              </a:buClr>
              <a:buSzPct val="181818"/>
              <a:buFont typeface="Arial" panose="020B0604020202020204" pitchFamily="34" charset="0"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      -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Méthodologie du travail universitaire (MTU) , Grands Repères 1  et 2 (GR1, GR2),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prstClr val="black"/>
              </a:buClr>
              <a:buSzPct val="181818"/>
              <a:buFont typeface="Arial" panose="020B0604020202020204" pitchFamily="34" charset="0"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      - Maîtrise du Français Ecrit (MFE)</a:t>
            </a:r>
          </a:p>
          <a:p>
            <a:pPr lvl="0">
              <a:spcBef>
                <a:spcPts val="600"/>
              </a:spcBef>
              <a:buClr>
                <a:prstClr val="black"/>
              </a:buClr>
              <a:buSzPct val="181818"/>
              <a:defRPr/>
            </a:pPr>
            <a:r>
              <a:rPr lang="fr-FR" sz="1800" dirty="0">
                <a:solidFill>
                  <a:prstClr val="black"/>
                </a:solidFill>
              </a:rPr>
              <a:t>UE Projets et expériences</a:t>
            </a:r>
          </a:p>
          <a:p>
            <a:pPr lvl="0">
              <a:spcBef>
                <a:spcPts val="600"/>
              </a:spcBef>
              <a:buClr>
                <a:prstClr val="black"/>
              </a:buClr>
              <a:buSzPct val="181818"/>
              <a:defRPr/>
            </a:pPr>
            <a:r>
              <a:rPr lang="fr-FR" sz="1800" dirty="0">
                <a:solidFill>
                  <a:prstClr val="black"/>
                </a:solidFill>
              </a:rPr>
              <a:t>      - </a:t>
            </a:r>
            <a:r>
              <a:rPr lang="fr-FR" sz="1800" b="0" dirty="0">
                <a:solidFill>
                  <a:prstClr val="black"/>
                </a:solidFill>
              </a:rPr>
              <a:t>Transitions écologiques</a:t>
            </a:r>
          </a:p>
          <a:p>
            <a:pPr lvl="0">
              <a:spcBef>
                <a:spcPts val="600"/>
              </a:spcBef>
              <a:buClr>
                <a:prstClr val="black"/>
              </a:buClr>
              <a:buSzPct val="181818"/>
              <a:defRPr/>
            </a:pPr>
            <a:r>
              <a:rPr lang="fr-FR" sz="1800" dirty="0">
                <a:solidFill>
                  <a:prstClr val="black"/>
                </a:solidFill>
              </a:rPr>
              <a:t>Possibilité d’un Bonus au diplôme</a:t>
            </a:r>
          </a:p>
          <a:p>
            <a:pPr lvl="0">
              <a:buClr>
                <a:prstClr val="black"/>
              </a:buClr>
              <a:buSzPct val="181818"/>
              <a:defRPr/>
            </a:pPr>
            <a:r>
              <a:rPr lang="fr-FR" sz="1800" dirty="0">
                <a:solidFill>
                  <a:prstClr val="black"/>
                </a:solidFill>
              </a:rPr>
              <a:t>Pour plus d’informations : </a:t>
            </a:r>
            <a:r>
              <a:rPr lang="fr-FR" sz="1800" dirty="0">
                <a:solidFill>
                  <a:prstClr val="black"/>
                </a:solidFill>
                <a:hlinkClick r:id="rId2"/>
              </a:rPr>
              <a:t>formations.parisnanterre.fr</a:t>
            </a:r>
            <a:endParaRPr lang="fr-FR" sz="1800" dirty="0">
              <a:solidFill>
                <a:prstClr val="black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prstClr val="black"/>
              </a:buClr>
              <a:buSzPct val="181818"/>
              <a:buFont typeface="Arial" panose="020B0604020202020204" pitchFamily="34" charset="0"/>
              <a:buNone/>
              <a:tabLst/>
              <a:defRPr/>
            </a:pP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prstClr val="black"/>
              </a:buClr>
              <a:buSzPct val="181818"/>
              <a:buFont typeface="Arial" panose="020B0604020202020204" pitchFamily="34" charset="0"/>
              <a:buNone/>
              <a:tabLst/>
              <a:defRPr/>
            </a:pPr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4715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F0237E-AB12-3245-A3DC-97F7443A6B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chemeClr val="accent1">
                    <a:lumMod val="75000"/>
                  </a:schemeClr>
                </a:solidFill>
              </a:rPr>
              <a:t>Les dispositifs d’accompagnement et d’aide</a:t>
            </a:r>
          </a:p>
        </p:txBody>
      </p:sp>
      <p:sp>
        <p:nvSpPr>
          <p:cNvPr id="5" name="Google Shape;122;p77"/>
          <p:cNvSpPr txBox="1">
            <a:spLocks/>
          </p:cNvSpPr>
          <p:nvPr/>
        </p:nvSpPr>
        <p:spPr>
          <a:xfrm>
            <a:off x="838200" y="1439998"/>
            <a:ext cx="11353800" cy="518940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08000" rIns="0" bIns="45700" rtlCol="0" anchor="t" anchorCtr="0">
            <a:normAutofit fontScale="77500" lnSpcReduction="20000"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None/>
              <a:defRPr sz="2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Tx/>
              <a:buNone/>
              <a:defRPr sz="22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Tx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0000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000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Tx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prstClr val="black"/>
              </a:buClr>
              <a:buSzPct val="108108"/>
              <a:buFont typeface="Arial" panose="020B0604020202020204" pitchFamily="34" charset="0"/>
              <a:buNone/>
              <a:tabLst/>
              <a:defRPr/>
            </a:pPr>
            <a:r>
              <a:rPr kumimoji="0" lang="fr-FR" sz="3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Accompagnement à la réussite</a:t>
            </a:r>
          </a:p>
          <a:p>
            <a:pPr lvl="0">
              <a:lnSpc>
                <a:spcPct val="90000"/>
              </a:lnSpc>
              <a:buClr>
                <a:srgbClr val="000000"/>
              </a:buClr>
              <a:buSzPts val="1080"/>
            </a:pPr>
            <a:r>
              <a:rPr lang="fr-FR" sz="2900" dirty="0">
                <a:solidFill>
                  <a:prstClr val="black"/>
                </a:solidFill>
              </a:rPr>
              <a:t>Directeurs et directrices d’études</a:t>
            </a:r>
          </a:p>
          <a:p>
            <a:pPr lvl="0">
              <a:lnSpc>
                <a:spcPct val="90000"/>
              </a:lnSpc>
              <a:buClr>
                <a:srgbClr val="000000"/>
              </a:buClr>
              <a:buSzPts val="1080"/>
            </a:pPr>
            <a:r>
              <a:rPr lang="fr-FR" b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Enseignants que vous pouvez contacter pour des conseils d’ordre pédagogique (difficultés, réorientation, etc.)</a:t>
            </a:r>
          </a:p>
          <a:p>
            <a:pPr>
              <a:lnSpc>
                <a:spcPct val="90000"/>
              </a:lnSpc>
              <a:buClr>
                <a:srgbClr val="000000"/>
              </a:buClr>
              <a:buSzPts val="1080"/>
            </a:pPr>
            <a:r>
              <a:rPr lang="fr-FR" b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Noms et contacts des directeurs et directrices d’étude par les responsables de formation</a:t>
            </a:r>
          </a:p>
          <a:p>
            <a:pPr lvl="0">
              <a:lnSpc>
                <a:spcPct val="90000"/>
              </a:lnSpc>
              <a:buClr>
                <a:srgbClr val="000000"/>
              </a:buClr>
              <a:buSzPts val="1080"/>
            </a:pPr>
            <a:r>
              <a:rPr lang="fr-FR" sz="2900" b="1" dirty="0">
                <a:solidFill>
                  <a:prstClr val="black"/>
                </a:solidFill>
              </a:rPr>
              <a:t>Tutorat</a:t>
            </a:r>
          </a:p>
          <a:p>
            <a:pPr lvl="0">
              <a:lnSpc>
                <a:spcPct val="90000"/>
              </a:lnSpc>
              <a:buClr>
                <a:srgbClr val="000000"/>
              </a:buClr>
              <a:buSzPts val="1080"/>
            </a:pPr>
            <a:r>
              <a:rPr lang="fr-FR" b="0" dirty="0">
                <a:solidFill>
                  <a:prstClr val="black"/>
                </a:solidFill>
              </a:rPr>
              <a:t>Etudiants plus avancés dans leurs études qui peuvent vous apporter :</a:t>
            </a:r>
          </a:p>
          <a:p>
            <a:pPr marL="216000" lvl="0" indent="-216000">
              <a:lnSpc>
                <a:spcPct val="90000"/>
              </a:lnSpc>
              <a:buClr>
                <a:srgbClr val="000000"/>
              </a:buClr>
              <a:buSzPts val="1080"/>
              <a:buFont typeface="Noto Sans Symbols"/>
              <a:buChar char="●"/>
            </a:pPr>
            <a:r>
              <a:rPr lang="fr-FR" sz="230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un soutien personnalisé</a:t>
            </a:r>
            <a:r>
              <a:rPr lang="fr-FR" sz="2300" b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, à la « carte », pour acquérir au plus vite l’autonomie nécessaire dans les études supérieures, une aide concrète pour améliorer ses résultats durant toute l’année,</a:t>
            </a:r>
            <a:endParaRPr lang="fr-FR" sz="2300" dirty="0"/>
          </a:p>
          <a:p>
            <a:pPr marL="216000" lvl="2" indent="-216000">
              <a:lnSpc>
                <a:spcPct val="90000"/>
              </a:lnSpc>
              <a:buClr>
                <a:srgbClr val="000000"/>
              </a:buClr>
              <a:buSzPts val="1080"/>
              <a:buFont typeface="Noto Sans Symbols"/>
              <a:buChar char="●"/>
            </a:pPr>
            <a:r>
              <a:rPr lang="fr-FR" sz="2300" b="1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des aides méthodologiques </a:t>
            </a:r>
            <a:r>
              <a:rPr lang="fr-FR" sz="230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: prise de note, méthodologie des exercices proposés, utilisation des brochures de cours, des ressources documentaires</a:t>
            </a:r>
            <a:endParaRPr lang="fr-FR" sz="2300" dirty="0"/>
          </a:p>
          <a:p>
            <a:pPr marL="216000" lvl="0" indent="-216000">
              <a:lnSpc>
                <a:spcPct val="90000"/>
              </a:lnSpc>
              <a:buClr>
                <a:srgbClr val="000000"/>
              </a:buClr>
              <a:buSzPts val="1080"/>
              <a:buFont typeface="Noto Sans Symbols"/>
              <a:buChar char="●"/>
            </a:pPr>
            <a:r>
              <a:rPr lang="fr-FR" sz="230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des aides disciplinaires :</a:t>
            </a:r>
            <a:r>
              <a:rPr lang="fr-FR" sz="2300" b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   économie, langue, mathématiques, lettres, psychologie, histoire, STAPS,...</a:t>
            </a:r>
            <a:endParaRPr lang="fr-FR" sz="2300" dirty="0"/>
          </a:p>
          <a:p>
            <a:pPr lvl="0">
              <a:lnSpc>
                <a:spcPct val="90000"/>
              </a:lnSpc>
              <a:buClr>
                <a:srgbClr val="000000"/>
              </a:buClr>
              <a:buSzPts val="1080"/>
            </a:pPr>
            <a:r>
              <a:rPr lang="fr-FR" sz="2400" b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Informations sur les séances par les responsables de formation ou les référents tutorat</a:t>
            </a:r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2422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Accompagnement social et de santé</a:t>
            </a:r>
          </a:p>
          <a:p>
            <a:r>
              <a:rPr lang="fr-FR" b="0" dirty="0"/>
              <a:t>     Aide financière</a:t>
            </a:r>
          </a:p>
          <a:p>
            <a:r>
              <a:rPr lang="fr-FR" b="0" dirty="0"/>
              <a:t>     Aide médicale</a:t>
            </a:r>
          </a:p>
          <a:p>
            <a:r>
              <a:rPr lang="fr-FR" dirty="0"/>
              <a:t>Accompagnement handicap et accessibilité</a:t>
            </a:r>
          </a:p>
          <a:p>
            <a:r>
              <a:rPr lang="fr-FR" dirty="0"/>
              <a:t>Accompagnement face à des violences sexistes et sexuelles</a:t>
            </a:r>
          </a:p>
          <a:p>
            <a:pPr lvl="0"/>
            <a:r>
              <a:rPr lang="fr-FR" dirty="0"/>
              <a:t>Accompagnement face à des discriminations</a:t>
            </a:r>
          </a:p>
          <a:p>
            <a:endParaRPr lang="fr-FR" dirty="0"/>
          </a:p>
          <a:p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10F0237E-AB12-3245-A3DC-97F7443A6B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"/>
            <a:ext cx="10515600" cy="1440000"/>
          </a:xfrm>
        </p:spPr>
        <p:txBody>
          <a:bodyPr/>
          <a:lstStyle/>
          <a:p>
            <a:r>
              <a:rPr lang="fr-FR" b="1" dirty="0">
                <a:solidFill>
                  <a:schemeClr val="accent1">
                    <a:lumMod val="75000"/>
                  </a:schemeClr>
                </a:solidFill>
              </a:rPr>
              <a:t>Les dispositifs d’accompagnement et d’aide</a:t>
            </a:r>
          </a:p>
        </p:txBody>
      </p:sp>
    </p:spTree>
    <p:extLst>
      <p:ext uri="{BB962C8B-B14F-4D97-AF65-F5344CB8AC3E}">
        <p14:creationId xmlns:p14="http://schemas.microsoft.com/office/powerpoint/2010/main" val="1385353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4"/>
          <p:cNvSpPr txBox="1">
            <a:spLocks noGrp="1"/>
          </p:cNvSpPr>
          <p:nvPr>
            <p:ph type="body" idx="1"/>
          </p:nvPr>
        </p:nvSpPr>
        <p:spPr>
          <a:xfrm>
            <a:off x="723899" y="1746204"/>
            <a:ext cx="11153775" cy="3593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8000" rIns="0" bIns="45700" anchor="t" anchorCtr="0">
            <a:normAutofit/>
          </a:bodyPr>
          <a:lstStyle/>
          <a:p>
            <a:pPr marL="22860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8220"/>
              <a:buNone/>
            </a:pPr>
            <a:r>
              <a:rPr lang="fr-FR" sz="2400" dirty="0"/>
              <a:t>Des infrastructures remarquables (SCD, La Contemporaine, CSU, Théâtre </a:t>
            </a:r>
            <a:r>
              <a:rPr lang="fr-FR" sz="2400" dirty="0" err="1"/>
              <a:t>Koltès</a:t>
            </a:r>
            <a:r>
              <a:rPr lang="fr-FR" sz="2400" dirty="0"/>
              <a:t>, …</a:t>
            </a:r>
            <a:r>
              <a:rPr lang="fr-FR" sz="3100" dirty="0"/>
              <a:t>)</a:t>
            </a:r>
            <a:endParaRPr dirty="0"/>
          </a:p>
          <a:p>
            <a:pPr marL="228600" lvl="0" indent="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ct val="129032"/>
              <a:buNone/>
            </a:pPr>
            <a:endParaRPr dirty="0"/>
          </a:p>
          <a:p>
            <a:pPr marL="228600" lvl="0" indent="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ct val="129032"/>
              <a:buNone/>
            </a:pPr>
            <a:endParaRPr dirty="0"/>
          </a:p>
          <a:p>
            <a:pPr marL="685800" lvl="0" indent="-29210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ct val="129032"/>
              <a:buFont typeface="Noto Sans Symbols"/>
              <a:buNone/>
            </a:pPr>
            <a:endParaRPr dirty="0"/>
          </a:p>
          <a:p>
            <a:pPr marL="685800" lvl="0" indent="-29210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ct val="129032"/>
              <a:buFont typeface="Noto Sans Symbols"/>
              <a:buNone/>
            </a:pPr>
            <a:endParaRPr dirty="0"/>
          </a:p>
          <a:p>
            <a:pPr marL="228600" lvl="0" indent="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ct val="108220"/>
              <a:buNone/>
            </a:pPr>
            <a:endParaRPr lang="fr-FR" sz="2300" dirty="0"/>
          </a:p>
        </p:txBody>
      </p:sp>
      <p:pic>
        <p:nvPicPr>
          <p:cNvPr id="104" name="Google Shape;104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27417" y="3321050"/>
            <a:ext cx="1817472" cy="1230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4"/>
          <p:cNvPicPr preferRelativeResize="0"/>
          <p:nvPr/>
        </p:nvPicPr>
        <p:blipFill rotWithShape="1">
          <a:blip r:embed="rId4">
            <a:alphaModFix/>
          </a:blip>
          <a:srcRect l="6020" r="28534"/>
          <a:stretch/>
        </p:blipFill>
        <p:spPr>
          <a:xfrm>
            <a:off x="5089212" y="2486028"/>
            <a:ext cx="1578288" cy="14501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705100" y="2837262"/>
            <a:ext cx="1952625" cy="14112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88699" y="2620575"/>
            <a:ext cx="1311602" cy="2016912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103;p4"/>
          <p:cNvSpPr txBox="1">
            <a:spLocks/>
          </p:cNvSpPr>
          <p:nvPr/>
        </p:nvSpPr>
        <p:spPr>
          <a:xfrm>
            <a:off x="1088698" y="4435873"/>
            <a:ext cx="10788975" cy="204906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08000" rIns="0" bIns="45700" rtlCol="0" anchor="t" anchorCtr="0">
            <a:normAutofit fontScale="85000" lnSpcReduction="20000"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None/>
              <a:defRPr sz="2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Tx/>
              <a:buNone/>
              <a:defRPr sz="22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Tx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0000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000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Tx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lvl="0" algn="ctr">
              <a:spcBef>
                <a:spcPts val="600"/>
              </a:spcBef>
              <a:buSzPct val="108220"/>
            </a:pPr>
            <a:r>
              <a:rPr lang="fr-FR" sz="2800" dirty="0"/>
              <a:t>Pour des activités diversifiées</a:t>
            </a:r>
          </a:p>
          <a:p>
            <a:pPr marL="228600" lvl="0" algn="ctr">
              <a:lnSpc>
                <a:spcPct val="120000"/>
              </a:lnSpc>
              <a:spcBef>
                <a:spcPts val="0"/>
              </a:spcBef>
              <a:buSzPct val="104838"/>
            </a:pPr>
            <a:r>
              <a:rPr lang="fr-FR" sz="2800" b="0" dirty="0"/>
              <a:t>activités artistiques et culturelles</a:t>
            </a:r>
            <a:endParaRPr lang="fr-FR" dirty="0"/>
          </a:p>
          <a:p>
            <a:pPr marL="228600" lvl="0" algn="ctr">
              <a:lnSpc>
                <a:spcPct val="120000"/>
              </a:lnSpc>
              <a:spcBef>
                <a:spcPts val="0"/>
              </a:spcBef>
              <a:buSzPct val="104838"/>
            </a:pPr>
            <a:r>
              <a:rPr lang="fr-FR" sz="2800" b="0" dirty="0"/>
              <a:t>activités sportives</a:t>
            </a:r>
            <a:endParaRPr lang="fr-FR" dirty="0"/>
          </a:p>
          <a:p>
            <a:pPr marL="457200" lvl="0" indent="-228600" algn="ctr">
              <a:lnSpc>
                <a:spcPct val="120000"/>
              </a:lnSpc>
              <a:spcBef>
                <a:spcPts val="0"/>
              </a:spcBef>
              <a:buSzPct val="104838"/>
            </a:pPr>
            <a:r>
              <a:rPr lang="fr-FR" sz="2800" b="0" dirty="0"/>
              <a:t>vie associative</a:t>
            </a:r>
          </a:p>
          <a:p>
            <a:pPr marL="457200" indent="-228600" algn="ctr">
              <a:lnSpc>
                <a:spcPct val="120000"/>
              </a:lnSpc>
              <a:spcBef>
                <a:spcPts val="0"/>
              </a:spcBef>
              <a:buSzPct val="104838"/>
            </a:pPr>
            <a:r>
              <a:rPr lang="fr-FR" sz="2800" b="0" dirty="0"/>
              <a:t>lecture de loisir </a:t>
            </a:r>
            <a:endParaRPr lang="fr-FR" sz="2800" dirty="0"/>
          </a:p>
          <a:p>
            <a:pPr marL="457200" lvl="0" indent="-228600" algn="ctr">
              <a:lnSpc>
                <a:spcPct val="120000"/>
              </a:lnSpc>
              <a:spcBef>
                <a:spcPts val="0"/>
              </a:spcBef>
              <a:buSzPct val="104838"/>
            </a:pPr>
            <a:endParaRPr lang="fr-FR" dirty="0"/>
          </a:p>
          <a:p>
            <a:pPr marL="228600" algn="ctr">
              <a:buSzPct val="129032"/>
            </a:pPr>
            <a:endParaRPr lang="fr-FR" dirty="0"/>
          </a:p>
          <a:p>
            <a:pPr marL="228600" algn="ctr">
              <a:buSzPct val="129032"/>
            </a:pPr>
            <a:endParaRPr lang="fr-FR" dirty="0"/>
          </a:p>
          <a:p>
            <a:pPr marL="685800" indent="-292100" algn="ctr">
              <a:buSzPct val="129032"/>
              <a:buFont typeface="Noto Sans Symbols"/>
              <a:buNone/>
            </a:pPr>
            <a:endParaRPr lang="fr-FR" dirty="0"/>
          </a:p>
          <a:p>
            <a:pPr marL="685800" indent="-292100" algn="ctr">
              <a:buSzPct val="129032"/>
              <a:buFont typeface="Noto Sans Symbols"/>
              <a:buNone/>
            </a:pPr>
            <a:endParaRPr lang="fr-FR" dirty="0"/>
          </a:p>
          <a:p>
            <a:pPr marL="228600" algn="ctr">
              <a:buSzPct val="108220"/>
            </a:pPr>
            <a:endParaRPr lang="fr-FR" sz="2300" dirty="0"/>
          </a:p>
        </p:txBody>
      </p:sp>
      <p:pic>
        <p:nvPicPr>
          <p:cNvPr id="10" name="Image 9" descr="https://www.parisnanterre.fr/medias/photo/theatre2_1709051157349-png?ID_FICHE=640249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3597" y="2534450"/>
            <a:ext cx="1887855" cy="1270635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itre 1">
            <a:extLst>
              <a:ext uri="{FF2B5EF4-FFF2-40B4-BE49-F238E27FC236}">
                <a16:creationId xmlns:a16="http://schemas.microsoft.com/office/drawing/2014/main" id="{10F0237E-AB12-3245-A3DC-97F7443A6B90}"/>
              </a:ext>
            </a:extLst>
          </p:cNvPr>
          <p:cNvSpPr txBox="1">
            <a:spLocks/>
          </p:cNvSpPr>
          <p:nvPr/>
        </p:nvSpPr>
        <p:spPr>
          <a:xfrm>
            <a:off x="885825" y="9527"/>
            <a:ext cx="10515600" cy="1440000"/>
          </a:xfrm>
          <a:prstGeom prst="rect">
            <a:avLst/>
          </a:prstGeom>
        </p:spPr>
        <p:txBody>
          <a:bodyPr vert="horz" lIns="0" tIns="45720" rIns="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b="1" dirty="0">
                <a:solidFill>
                  <a:schemeClr val="accent1">
                    <a:lumMod val="75000"/>
                  </a:schemeClr>
                </a:solidFill>
              </a:rPr>
              <a:t>La vie de campus</a:t>
            </a:r>
          </a:p>
        </p:txBody>
      </p:sp>
    </p:spTree>
    <p:extLst>
      <p:ext uri="{BB962C8B-B14F-4D97-AF65-F5344CB8AC3E}">
        <p14:creationId xmlns:p14="http://schemas.microsoft.com/office/powerpoint/2010/main" val="3780198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C2D71C0-D443-8244-9DE5-D5C6DD678F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b="1" dirty="0">
                <a:solidFill>
                  <a:schemeClr val="accent1">
                    <a:lumMod val="75000"/>
                  </a:schemeClr>
                </a:solidFill>
              </a:rPr>
              <a:t>Vice-président étudiant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AE600D9-BC73-C83C-8D59-649BC135BA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55244">
              <a:spcBef>
                <a:spcPts val="1595"/>
              </a:spcBef>
            </a:pPr>
            <a:r>
              <a:rPr lang="fr-FR" dirty="0">
                <a:cs typeface="Calibri"/>
              </a:rPr>
              <a:t>Mariam</a:t>
            </a:r>
            <a:r>
              <a:rPr lang="fr-FR" spc="-60" dirty="0">
                <a:cs typeface="Calibri"/>
              </a:rPr>
              <a:t> </a:t>
            </a:r>
            <a:r>
              <a:rPr lang="fr-FR" spc="-10" dirty="0">
                <a:cs typeface="Calibri"/>
              </a:rPr>
              <a:t>KHORENYAN</a:t>
            </a:r>
            <a:endParaRPr lang="fr-FR" dirty="0">
              <a:cs typeface="Calibri"/>
            </a:endParaRPr>
          </a:p>
          <a:p>
            <a:pPr lvl="1"/>
            <a:r>
              <a:rPr lang="fr-FR" dirty="0" smtClean="0"/>
              <a:t> vpe@liste.parisnanterre.fr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95120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C97F2D6-256F-9B4F-944D-FAE05482E8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chemeClr val="accent1">
                    <a:lumMod val="75000"/>
                  </a:schemeClr>
                </a:solidFill>
              </a:rPr>
              <a:t>LES ÉLUE.ES ÉTUDIANT.ES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C91CF58-8CFF-2C43-97FC-6677631E28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spcBef>
                <a:spcPts val="260"/>
              </a:spcBef>
            </a:pPr>
            <a:r>
              <a:rPr lang="fr-FR" b="0" dirty="0" err="1"/>
              <a:t>Élu.e.s</a:t>
            </a:r>
            <a:r>
              <a:rPr lang="fr-FR" b="0" spc="-25" dirty="0"/>
              <a:t> </a:t>
            </a:r>
            <a:r>
              <a:rPr lang="fr-FR" b="0" dirty="0"/>
              <a:t>par</a:t>
            </a:r>
            <a:r>
              <a:rPr lang="fr-FR" b="0" spc="-25" dirty="0"/>
              <a:t> </a:t>
            </a:r>
            <a:r>
              <a:rPr lang="fr-FR" b="0" dirty="0"/>
              <a:t>les</a:t>
            </a:r>
            <a:r>
              <a:rPr lang="fr-FR" b="0" spc="-30" dirty="0"/>
              <a:t> </a:t>
            </a:r>
            <a:r>
              <a:rPr lang="fr-FR" b="0" dirty="0" err="1"/>
              <a:t>étudiant.e.s</a:t>
            </a:r>
            <a:r>
              <a:rPr lang="fr-FR" b="0" spc="-25" dirty="0"/>
              <a:t> </a:t>
            </a:r>
            <a:r>
              <a:rPr lang="fr-FR" b="0" dirty="0"/>
              <a:t>pour</a:t>
            </a:r>
            <a:r>
              <a:rPr lang="fr-FR" b="0" spc="-20" dirty="0"/>
              <a:t> </a:t>
            </a:r>
            <a:r>
              <a:rPr lang="fr-FR" dirty="0">
                <a:cs typeface="Calibri"/>
              </a:rPr>
              <a:t>2</a:t>
            </a:r>
            <a:r>
              <a:rPr lang="fr-FR" spc="-25" dirty="0">
                <a:cs typeface="Calibri"/>
              </a:rPr>
              <a:t> </a:t>
            </a:r>
            <a:r>
              <a:rPr lang="fr-FR" dirty="0">
                <a:cs typeface="Calibri"/>
              </a:rPr>
              <a:t>ans</a:t>
            </a:r>
            <a:r>
              <a:rPr lang="fr-FR" spc="-30" dirty="0">
                <a:cs typeface="Calibri"/>
              </a:rPr>
              <a:t> </a:t>
            </a:r>
            <a:r>
              <a:rPr lang="fr-FR" dirty="0"/>
              <a:t>dans</a:t>
            </a:r>
            <a:r>
              <a:rPr lang="fr-FR" spc="-25" dirty="0"/>
              <a:t> </a:t>
            </a:r>
            <a:r>
              <a:rPr lang="fr-FR" spc="-50" dirty="0"/>
              <a:t>:</a:t>
            </a:r>
          </a:p>
          <a:p>
            <a:pPr marL="379095" algn="just">
              <a:spcBef>
                <a:spcPts val="160"/>
              </a:spcBef>
            </a:pPr>
            <a:r>
              <a:rPr lang="fr-FR" dirty="0"/>
              <a:t>-</a:t>
            </a:r>
            <a:r>
              <a:rPr lang="fr-FR" spc="-30" dirty="0"/>
              <a:t> </a:t>
            </a:r>
            <a:r>
              <a:rPr lang="fr-FR" dirty="0">
                <a:cs typeface="Calibri"/>
              </a:rPr>
              <a:t>les</a:t>
            </a:r>
            <a:r>
              <a:rPr lang="fr-FR" spc="-25" dirty="0">
                <a:cs typeface="Calibri"/>
              </a:rPr>
              <a:t> </a:t>
            </a:r>
            <a:r>
              <a:rPr lang="fr-FR" dirty="0">
                <a:cs typeface="Calibri"/>
              </a:rPr>
              <a:t>conseils</a:t>
            </a:r>
            <a:r>
              <a:rPr lang="fr-FR" spc="-25" dirty="0">
                <a:cs typeface="Calibri"/>
              </a:rPr>
              <a:t> </a:t>
            </a:r>
            <a:r>
              <a:rPr lang="fr-FR" spc="-10" dirty="0">
                <a:cs typeface="Calibri"/>
              </a:rPr>
              <a:t>d’UFR</a:t>
            </a:r>
          </a:p>
          <a:p>
            <a:pPr marL="379095" algn="just">
              <a:spcBef>
                <a:spcPts val="160"/>
              </a:spcBef>
            </a:pPr>
            <a:r>
              <a:rPr lang="fr-FR" dirty="0"/>
              <a:t>-</a:t>
            </a:r>
            <a:r>
              <a:rPr lang="fr-FR" spc="-45" dirty="0"/>
              <a:t> </a:t>
            </a:r>
            <a:r>
              <a:rPr lang="fr-FR" dirty="0">
                <a:cs typeface="Calibri"/>
              </a:rPr>
              <a:t>les</a:t>
            </a:r>
            <a:r>
              <a:rPr lang="fr-FR" spc="-40" dirty="0">
                <a:cs typeface="Calibri"/>
              </a:rPr>
              <a:t> </a:t>
            </a:r>
            <a:r>
              <a:rPr lang="fr-FR" dirty="0">
                <a:cs typeface="Calibri"/>
              </a:rPr>
              <a:t>conseils</a:t>
            </a:r>
            <a:r>
              <a:rPr lang="fr-FR" spc="-40" dirty="0">
                <a:cs typeface="Calibri"/>
              </a:rPr>
              <a:t> </a:t>
            </a:r>
            <a:r>
              <a:rPr lang="fr-FR" dirty="0">
                <a:cs typeface="Calibri"/>
              </a:rPr>
              <a:t>centraux</a:t>
            </a:r>
            <a:r>
              <a:rPr lang="fr-FR" spc="-40" dirty="0">
                <a:cs typeface="Calibri"/>
              </a:rPr>
              <a:t> </a:t>
            </a:r>
            <a:r>
              <a:rPr lang="fr-FR" dirty="0">
                <a:cs typeface="Calibri"/>
              </a:rPr>
              <a:t>(CA</a:t>
            </a:r>
            <a:r>
              <a:rPr lang="fr-FR" spc="-40" dirty="0">
                <a:cs typeface="Calibri"/>
              </a:rPr>
              <a:t> </a:t>
            </a:r>
            <a:r>
              <a:rPr lang="fr-FR" dirty="0">
                <a:cs typeface="Calibri"/>
              </a:rPr>
              <a:t>et</a:t>
            </a:r>
            <a:r>
              <a:rPr lang="fr-FR" spc="-45" dirty="0">
                <a:cs typeface="Calibri"/>
              </a:rPr>
              <a:t> </a:t>
            </a:r>
            <a:r>
              <a:rPr lang="fr-FR" spc="-10" dirty="0">
                <a:cs typeface="Calibri"/>
              </a:rPr>
              <a:t>CFVU)</a:t>
            </a:r>
          </a:p>
          <a:p>
            <a:pPr algn="just">
              <a:spcBef>
                <a:spcPts val="2535"/>
              </a:spcBef>
            </a:pPr>
            <a:endParaRPr lang="fr-FR" spc="-10" dirty="0">
              <a:cs typeface="Calibri"/>
            </a:endParaRPr>
          </a:p>
          <a:p>
            <a:pPr marL="12065" marR="5080" algn="just">
              <a:lnSpc>
                <a:spcPct val="113199"/>
              </a:lnSpc>
            </a:pPr>
            <a:r>
              <a:rPr lang="fr-FR" sz="2000" dirty="0">
                <a:cs typeface="Calibri"/>
              </a:rPr>
              <a:t>→</a:t>
            </a:r>
            <a:r>
              <a:rPr lang="fr-FR" sz="2000" spc="120" dirty="0">
                <a:cs typeface="Calibri"/>
              </a:rPr>
              <a:t> </a:t>
            </a:r>
            <a:r>
              <a:rPr lang="fr-FR" spc="-10" dirty="0">
                <a:cs typeface="Calibri"/>
              </a:rPr>
              <a:t>Représentent</a:t>
            </a:r>
            <a:r>
              <a:rPr lang="fr-FR" spc="-50" dirty="0">
                <a:cs typeface="Calibri"/>
              </a:rPr>
              <a:t> </a:t>
            </a:r>
            <a:r>
              <a:rPr lang="fr-FR" dirty="0">
                <a:cs typeface="Calibri"/>
              </a:rPr>
              <a:t>les</a:t>
            </a:r>
            <a:r>
              <a:rPr lang="fr-FR" spc="-45" dirty="0">
                <a:cs typeface="Calibri"/>
              </a:rPr>
              <a:t> </a:t>
            </a:r>
            <a:r>
              <a:rPr lang="fr-FR" dirty="0" err="1">
                <a:cs typeface="Calibri"/>
              </a:rPr>
              <a:t>étudiant.e.s</a:t>
            </a:r>
            <a:r>
              <a:rPr lang="fr-FR" spc="-45" dirty="0">
                <a:cs typeface="Calibri"/>
              </a:rPr>
              <a:t> </a:t>
            </a:r>
            <a:r>
              <a:rPr lang="fr-FR" b="0" dirty="0"/>
              <a:t>dans</a:t>
            </a:r>
            <a:r>
              <a:rPr lang="fr-FR" b="0" spc="-45" dirty="0"/>
              <a:t> </a:t>
            </a:r>
            <a:r>
              <a:rPr lang="fr-FR" b="0" dirty="0"/>
              <a:t>les</a:t>
            </a:r>
            <a:r>
              <a:rPr lang="fr-FR" b="0" spc="-50" dirty="0"/>
              <a:t> </a:t>
            </a:r>
            <a:r>
              <a:rPr lang="fr-FR" b="0" dirty="0"/>
              <a:t>instances</a:t>
            </a:r>
            <a:r>
              <a:rPr lang="fr-FR" b="0" spc="-45" dirty="0"/>
              <a:t> </a:t>
            </a:r>
            <a:r>
              <a:rPr lang="fr-FR" b="0" dirty="0"/>
              <a:t>de</a:t>
            </a:r>
            <a:r>
              <a:rPr lang="fr-FR" b="0" spc="-45" dirty="0"/>
              <a:t> </a:t>
            </a:r>
            <a:r>
              <a:rPr lang="fr-FR" b="0" spc="-10" dirty="0"/>
              <a:t>l’Université </a:t>
            </a:r>
            <a:r>
              <a:rPr lang="fr-FR" b="0" dirty="0"/>
              <a:t>dont</a:t>
            </a:r>
            <a:r>
              <a:rPr lang="fr-FR" b="0" spc="-60" dirty="0"/>
              <a:t> </a:t>
            </a:r>
            <a:r>
              <a:rPr lang="fr-FR" b="0" dirty="0"/>
              <a:t>les</a:t>
            </a:r>
            <a:r>
              <a:rPr lang="fr-FR" b="0" spc="-55" dirty="0"/>
              <a:t> </a:t>
            </a:r>
            <a:r>
              <a:rPr lang="fr-FR" b="0" dirty="0"/>
              <a:t>décisions</a:t>
            </a:r>
            <a:r>
              <a:rPr lang="fr-FR" b="0" spc="-60" dirty="0"/>
              <a:t> </a:t>
            </a:r>
            <a:r>
              <a:rPr lang="fr-FR" b="0" dirty="0"/>
              <a:t>concernent</a:t>
            </a:r>
            <a:r>
              <a:rPr lang="fr-FR" b="0" spc="-55" dirty="0"/>
              <a:t> </a:t>
            </a:r>
            <a:r>
              <a:rPr lang="fr-FR" spc="-10" dirty="0" err="1">
                <a:cs typeface="Calibri"/>
              </a:rPr>
              <a:t>tous.tes</a:t>
            </a:r>
            <a:r>
              <a:rPr lang="fr-FR" spc="-55" dirty="0">
                <a:cs typeface="Calibri"/>
              </a:rPr>
              <a:t> </a:t>
            </a:r>
            <a:r>
              <a:rPr lang="fr-FR" dirty="0">
                <a:cs typeface="Calibri"/>
              </a:rPr>
              <a:t>les</a:t>
            </a:r>
            <a:r>
              <a:rPr lang="fr-FR" spc="-55" dirty="0">
                <a:cs typeface="Calibri"/>
              </a:rPr>
              <a:t> </a:t>
            </a:r>
            <a:r>
              <a:rPr lang="fr-FR" dirty="0">
                <a:cs typeface="Calibri"/>
              </a:rPr>
              <a:t>étudiant.es</a:t>
            </a:r>
            <a:r>
              <a:rPr lang="fr-FR" spc="-55" dirty="0">
                <a:cs typeface="Calibri"/>
              </a:rPr>
              <a:t> </a:t>
            </a:r>
            <a:r>
              <a:rPr lang="fr-FR" spc="-10" dirty="0">
                <a:cs typeface="Calibri"/>
              </a:rPr>
              <a:t>directement</a:t>
            </a:r>
            <a:endParaRPr lang="fr-FR" sz="20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41753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C97F2D6-256F-9B4F-944D-FAE05482E8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smtClean="0">
                <a:solidFill>
                  <a:schemeClr val="accent1">
                    <a:lumMod val="75000"/>
                  </a:schemeClr>
                </a:solidFill>
              </a:rPr>
              <a:t>La Vice-Présidence étudiante</a:t>
            </a:r>
            <a:endParaRPr lang="fr-FR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C91CF58-8CFF-2C43-97FC-6677631E28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16013" marR="1108710" indent="-1116013">
              <a:lnSpc>
                <a:spcPct val="106100"/>
              </a:lnSpc>
              <a:spcBef>
                <a:spcPts val="95"/>
              </a:spcBef>
            </a:pPr>
            <a:r>
              <a:rPr lang="fr-FR" sz="2200" b="0" dirty="0">
                <a:cs typeface="Calibri"/>
              </a:rPr>
              <a:t>Élue</a:t>
            </a:r>
            <a:r>
              <a:rPr lang="fr-FR" sz="2200" b="0" spc="-15" dirty="0">
                <a:cs typeface="Calibri"/>
              </a:rPr>
              <a:t> </a:t>
            </a:r>
            <a:r>
              <a:rPr lang="fr-FR" sz="2200" b="0" dirty="0">
                <a:cs typeface="Calibri"/>
              </a:rPr>
              <a:t>pour</a:t>
            </a:r>
            <a:r>
              <a:rPr lang="fr-FR" sz="2200" b="0" spc="-15" dirty="0">
                <a:cs typeface="Calibri"/>
              </a:rPr>
              <a:t> </a:t>
            </a:r>
            <a:r>
              <a:rPr lang="fr-FR" sz="2200" b="0" dirty="0">
                <a:cs typeface="Calibri"/>
              </a:rPr>
              <a:t>un</a:t>
            </a:r>
            <a:r>
              <a:rPr lang="fr-FR" sz="2200" b="0" spc="-30" dirty="0">
                <a:cs typeface="Calibri"/>
              </a:rPr>
              <a:t> </a:t>
            </a:r>
            <a:r>
              <a:rPr lang="fr-FR" sz="2200" dirty="0">
                <a:cs typeface="Calibri"/>
              </a:rPr>
              <a:t>mandat</a:t>
            </a:r>
            <a:r>
              <a:rPr lang="fr-FR" sz="2200" spc="-15" dirty="0">
                <a:cs typeface="Calibri"/>
              </a:rPr>
              <a:t> </a:t>
            </a:r>
            <a:r>
              <a:rPr lang="fr-FR" sz="2200" dirty="0">
                <a:cs typeface="Calibri"/>
              </a:rPr>
              <a:t>de</a:t>
            </a:r>
            <a:r>
              <a:rPr lang="fr-FR" sz="2200" spc="-15" dirty="0">
                <a:cs typeface="Calibri"/>
              </a:rPr>
              <a:t> </a:t>
            </a:r>
            <a:r>
              <a:rPr lang="fr-FR" sz="2200" dirty="0">
                <a:cs typeface="Calibri"/>
              </a:rPr>
              <a:t>2</a:t>
            </a:r>
            <a:r>
              <a:rPr lang="fr-FR" sz="2200" spc="-10" dirty="0">
                <a:cs typeface="Calibri"/>
              </a:rPr>
              <a:t> </a:t>
            </a:r>
            <a:r>
              <a:rPr lang="fr-FR" sz="2200" dirty="0">
                <a:cs typeface="Calibri"/>
              </a:rPr>
              <a:t>ans</a:t>
            </a:r>
            <a:r>
              <a:rPr lang="fr-FR" sz="2200" spc="-20" dirty="0">
                <a:cs typeface="Calibri"/>
              </a:rPr>
              <a:t> </a:t>
            </a:r>
            <a:r>
              <a:rPr lang="fr-FR" sz="2200" b="0" spc="-25" dirty="0">
                <a:cs typeface="Calibri"/>
              </a:rPr>
              <a:t>par</a:t>
            </a:r>
            <a:r>
              <a:rPr lang="fr-FR" sz="2200" b="0" spc="550" dirty="0">
                <a:cs typeface="Calibri"/>
              </a:rPr>
              <a:t> </a:t>
            </a:r>
            <a:r>
              <a:rPr lang="fr-FR" sz="2200" b="0" dirty="0">
                <a:cs typeface="Calibri"/>
              </a:rPr>
              <a:t>les</a:t>
            </a:r>
            <a:r>
              <a:rPr lang="fr-FR" sz="2200" b="0" spc="-45" dirty="0">
                <a:cs typeface="Calibri"/>
              </a:rPr>
              <a:t> </a:t>
            </a:r>
            <a:r>
              <a:rPr lang="fr-FR" sz="2200" b="0" dirty="0">
                <a:cs typeface="Calibri"/>
              </a:rPr>
              <a:t>membres</a:t>
            </a:r>
            <a:r>
              <a:rPr lang="fr-FR" sz="2200" b="0" spc="-45" dirty="0">
                <a:cs typeface="Calibri"/>
              </a:rPr>
              <a:t> </a:t>
            </a:r>
            <a:r>
              <a:rPr lang="fr-FR" sz="2200" b="0" dirty="0">
                <a:cs typeface="Calibri"/>
              </a:rPr>
              <a:t>du</a:t>
            </a:r>
            <a:r>
              <a:rPr lang="fr-FR" sz="2200" b="0" spc="-45" dirty="0">
                <a:cs typeface="Calibri"/>
              </a:rPr>
              <a:t> </a:t>
            </a:r>
            <a:r>
              <a:rPr lang="fr-FR" sz="2200" b="0" dirty="0">
                <a:cs typeface="Calibri"/>
              </a:rPr>
              <a:t>Conseil</a:t>
            </a:r>
            <a:r>
              <a:rPr lang="fr-FR" sz="2200" b="0" spc="-40" dirty="0">
                <a:cs typeface="Calibri"/>
              </a:rPr>
              <a:t> </a:t>
            </a:r>
            <a:r>
              <a:rPr lang="fr-FR" sz="2200" b="0" spc="-10" dirty="0">
                <a:cs typeface="Calibri"/>
              </a:rPr>
              <a:t>Académique,</a:t>
            </a:r>
            <a:endParaRPr lang="fr-FR" sz="2200" b="0" dirty="0">
              <a:cs typeface="Calibri"/>
            </a:endParaRPr>
          </a:p>
          <a:p>
            <a:pPr>
              <a:spcBef>
                <a:spcPts val="160"/>
              </a:spcBef>
            </a:pPr>
            <a:r>
              <a:rPr lang="fr-FR" sz="2200" b="0" dirty="0">
                <a:cs typeface="Calibri"/>
              </a:rPr>
              <a:t>dont</a:t>
            </a:r>
            <a:r>
              <a:rPr lang="fr-FR" sz="2200" b="0" spc="-60" dirty="0">
                <a:cs typeface="Calibri"/>
              </a:rPr>
              <a:t> </a:t>
            </a:r>
            <a:r>
              <a:rPr lang="fr-FR" sz="2200" b="0" dirty="0">
                <a:cs typeface="Calibri"/>
              </a:rPr>
              <a:t>font</a:t>
            </a:r>
            <a:r>
              <a:rPr lang="fr-FR" sz="2200" b="0" spc="-55" dirty="0">
                <a:cs typeface="Calibri"/>
              </a:rPr>
              <a:t> </a:t>
            </a:r>
            <a:r>
              <a:rPr lang="fr-FR" sz="2200" b="0" dirty="0">
                <a:cs typeface="Calibri"/>
              </a:rPr>
              <a:t>parti.es</a:t>
            </a:r>
            <a:r>
              <a:rPr lang="fr-FR" sz="2200" b="0" spc="-55" dirty="0">
                <a:cs typeface="Calibri"/>
              </a:rPr>
              <a:t> </a:t>
            </a:r>
            <a:r>
              <a:rPr lang="fr-FR" sz="2200" b="0" dirty="0">
                <a:cs typeface="Calibri"/>
              </a:rPr>
              <a:t>les</a:t>
            </a:r>
            <a:r>
              <a:rPr lang="fr-FR" sz="2200" b="0" spc="-55" dirty="0">
                <a:cs typeface="Calibri"/>
              </a:rPr>
              <a:t> </a:t>
            </a:r>
            <a:r>
              <a:rPr lang="fr-FR" sz="2200" b="0" spc="-10" dirty="0" err="1">
                <a:cs typeface="Calibri"/>
              </a:rPr>
              <a:t>représentant.e.s</a:t>
            </a:r>
            <a:r>
              <a:rPr lang="fr-FR" sz="2200" b="0" spc="-55" dirty="0">
                <a:cs typeface="Calibri"/>
              </a:rPr>
              <a:t> </a:t>
            </a:r>
            <a:r>
              <a:rPr lang="fr-FR" sz="2200" b="0" spc="-10" dirty="0" err="1" smtClean="0">
                <a:cs typeface="Calibri"/>
              </a:rPr>
              <a:t>étudiant.e.s</a:t>
            </a:r>
            <a:endParaRPr lang="fr-FR" sz="2200" b="0" dirty="0" smtClean="0">
              <a:cs typeface="Calibri"/>
            </a:endParaRPr>
          </a:p>
          <a:p>
            <a:pPr>
              <a:spcBef>
                <a:spcPts val="160"/>
              </a:spcBef>
            </a:pPr>
            <a:endParaRPr lang="fr-FR" sz="2200" b="0" dirty="0">
              <a:cs typeface="Calibri"/>
            </a:endParaRPr>
          </a:p>
          <a:p>
            <a:pPr>
              <a:spcBef>
                <a:spcPts val="160"/>
              </a:spcBef>
            </a:pPr>
            <a:r>
              <a:rPr lang="fr-FR" sz="1800" b="0" dirty="0" smtClean="0">
                <a:cs typeface="Calibri"/>
              </a:rPr>
              <a:t>→</a:t>
            </a:r>
            <a:r>
              <a:rPr lang="fr-FR" sz="1800" b="0" spc="60" dirty="0" smtClean="0">
                <a:cs typeface="Calibri"/>
              </a:rPr>
              <a:t> </a:t>
            </a:r>
            <a:r>
              <a:rPr lang="fr-FR" sz="2200" b="0" dirty="0">
                <a:cs typeface="Calibri"/>
              </a:rPr>
              <a:t>En</a:t>
            </a:r>
            <a:r>
              <a:rPr lang="fr-FR" sz="2200" b="0" spc="-25" dirty="0">
                <a:cs typeface="Calibri"/>
              </a:rPr>
              <a:t> </a:t>
            </a:r>
            <a:r>
              <a:rPr lang="fr-FR" sz="2200" b="0" dirty="0">
                <a:cs typeface="Calibri"/>
              </a:rPr>
              <a:t>charge</a:t>
            </a:r>
            <a:r>
              <a:rPr lang="fr-FR" sz="2200" b="0" spc="-30" dirty="0">
                <a:cs typeface="Calibri"/>
              </a:rPr>
              <a:t> </a:t>
            </a:r>
            <a:r>
              <a:rPr lang="fr-FR" sz="2200" dirty="0">
                <a:cs typeface="Calibri"/>
              </a:rPr>
              <a:t>d’animer</a:t>
            </a:r>
            <a:r>
              <a:rPr lang="fr-FR" sz="2200" spc="-30" dirty="0">
                <a:cs typeface="Calibri"/>
              </a:rPr>
              <a:t> </a:t>
            </a:r>
            <a:r>
              <a:rPr lang="fr-FR" sz="2200" dirty="0">
                <a:cs typeface="Calibri"/>
              </a:rPr>
              <a:t>les</a:t>
            </a:r>
            <a:r>
              <a:rPr lang="fr-FR" sz="2200" spc="-35" dirty="0">
                <a:cs typeface="Calibri"/>
              </a:rPr>
              <a:t> </a:t>
            </a:r>
            <a:r>
              <a:rPr lang="fr-FR" sz="2200" dirty="0">
                <a:cs typeface="Calibri"/>
              </a:rPr>
              <a:t>questions</a:t>
            </a:r>
            <a:r>
              <a:rPr lang="fr-FR" sz="2200" spc="-30" dirty="0">
                <a:cs typeface="Calibri"/>
              </a:rPr>
              <a:t> </a:t>
            </a:r>
            <a:r>
              <a:rPr lang="fr-FR" sz="2200" dirty="0">
                <a:cs typeface="Calibri"/>
              </a:rPr>
              <a:t>de</a:t>
            </a:r>
            <a:r>
              <a:rPr lang="fr-FR" sz="2200" spc="-30" dirty="0">
                <a:cs typeface="Calibri"/>
              </a:rPr>
              <a:t> </a:t>
            </a:r>
            <a:r>
              <a:rPr lang="fr-FR" sz="2200" dirty="0">
                <a:cs typeface="Calibri"/>
              </a:rPr>
              <a:t>vie</a:t>
            </a:r>
            <a:r>
              <a:rPr lang="fr-FR" sz="2200" spc="-15" dirty="0">
                <a:cs typeface="Calibri"/>
              </a:rPr>
              <a:t> </a:t>
            </a:r>
            <a:r>
              <a:rPr lang="fr-FR" sz="2200" spc="-10" dirty="0">
                <a:cs typeface="Calibri"/>
              </a:rPr>
              <a:t>étudiante</a:t>
            </a:r>
            <a:endParaRPr lang="fr-FR" sz="2200" dirty="0">
              <a:cs typeface="Calibri"/>
            </a:endParaRPr>
          </a:p>
          <a:p>
            <a:pPr>
              <a:spcBef>
                <a:spcPts val="160"/>
              </a:spcBef>
            </a:pPr>
            <a:r>
              <a:rPr lang="fr-FR" sz="1800" b="0" dirty="0">
                <a:cs typeface="Calibri"/>
              </a:rPr>
              <a:t>→</a:t>
            </a:r>
            <a:r>
              <a:rPr lang="fr-FR" sz="1800" b="0" spc="-30" dirty="0">
                <a:cs typeface="Calibri"/>
              </a:rPr>
              <a:t> </a:t>
            </a:r>
            <a:r>
              <a:rPr lang="fr-FR" sz="2200" dirty="0">
                <a:cs typeface="Calibri"/>
              </a:rPr>
              <a:t>Fais</a:t>
            </a:r>
            <a:r>
              <a:rPr lang="fr-FR" sz="2200" spc="-35" dirty="0">
                <a:cs typeface="Calibri"/>
              </a:rPr>
              <a:t> </a:t>
            </a:r>
            <a:r>
              <a:rPr lang="fr-FR" sz="2200" dirty="0">
                <a:cs typeface="Calibri"/>
              </a:rPr>
              <a:t>le</a:t>
            </a:r>
            <a:r>
              <a:rPr lang="fr-FR" sz="2200" spc="-35" dirty="0">
                <a:cs typeface="Calibri"/>
              </a:rPr>
              <a:t> </a:t>
            </a:r>
            <a:r>
              <a:rPr lang="fr-FR" sz="2200" dirty="0">
                <a:cs typeface="Calibri"/>
              </a:rPr>
              <a:t>lien</a:t>
            </a:r>
            <a:r>
              <a:rPr lang="fr-FR" sz="2200" spc="-35" dirty="0">
                <a:cs typeface="Calibri"/>
              </a:rPr>
              <a:t> </a:t>
            </a:r>
            <a:r>
              <a:rPr lang="fr-FR" sz="2200" b="0" dirty="0">
                <a:cs typeface="Calibri"/>
              </a:rPr>
              <a:t>avec</a:t>
            </a:r>
            <a:r>
              <a:rPr lang="fr-FR" sz="2200" b="0" spc="-35" dirty="0">
                <a:cs typeface="Calibri"/>
              </a:rPr>
              <a:t> </a:t>
            </a:r>
            <a:r>
              <a:rPr lang="fr-FR" sz="2200" b="0" dirty="0">
                <a:cs typeface="Calibri"/>
              </a:rPr>
              <a:t>le</a:t>
            </a:r>
            <a:r>
              <a:rPr lang="fr-FR" sz="2200" b="0" spc="-35" dirty="0">
                <a:cs typeface="Calibri"/>
              </a:rPr>
              <a:t> </a:t>
            </a:r>
            <a:r>
              <a:rPr lang="fr-FR" sz="2200" b="0" dirty="0">
                <a:cs typeface="Calibri"/>
              </a:rPr>
              <a:t>CROUS</a:t>
            </a:r>
            <a:r>
              <a:rPr lang="fr-FR" sz="2200" b="0" spc="-35" dirty="0">
                <a:cs typeface="Calibri"/>
              </a:rPr>
              <a:t> </a:t>
            </a:r>
            <a:r>
              <a:rPr lang="fr-FR" sz="2200" b="0" dirty="0">
                <a:cs typeface="Calibri"/>
              </a:rPr>
              <a:t>et</a:t>
            </a:r>
            <a:r>
              <a:rPr lang="fr-FR" sz="2200" b="0" spc="-30" dirty="0">
                <a:cs typeface="Calibri"/>
              </a:rPr>
              <a:t> </a:t>
            </a:r>
            <a:r>
              <a:rPr lang="fr-FR" sz="2200" b="0" dirty="0">
                <a:cs typeface="Calibri"/>
              </a:rPr>
              <a:t>les</a:t>
            </a:r>
            <a:r>
              <a:rPr lang="fr-FR" sz="2200" b="0" spc="-35" dirty="0">
                <a:cs typeface="Calibri"/>
              </a:rPr>
              <a:t> </a:t>
            </a:r>
            <a:r>
              <a:rPr lang="fr-FR" sz="2200" b="0" dirty="0">
                <a:cs typeface="Calibri"/>
              </a:rPr>
              <a:t>services</a:t>
            </a:r>
            <a:r>
              <a:rPr lang="fr-FR" sz="2200" b="0" spc="-35" dirty="0">
                <a:cs typeface="Calibri"/>
              </a:rPr>
              <a:t> </a:t>
            </a:r>
            <a:r>
              <a:rPr lang="fr-FR" sz="2200" b="0" dirty="0">
                <a:cs typeface="Calibri"/>
              </a:rPr>
              <a:t>de</a:t>
            </a:r>
            <a:r>
              <a:rPr lang="fr-FR" sz="2200" b="0" spc="-35" dirty="0">
                <a:cs typeface="Calibri"/>
              </a:rPr>
              <a:t> </a:t>
            </a:r>
            <a:r>
              <a:rPr lang="fr-FR" sz="2200" b="0" spc="-10" dirty="0" smtClean="0">
                <a:cs typeface="Calibri"/>
              </a:rPr>
              <a:t>l’université</a:t>
            </a:r>
            <a:endParaRPr lang="fr-FR" sz="2200" b="0" dirty="0" smtClean="0">
              <a:cs typeface="Calibri"/>
            </a:endParaRPr>
          </a:p>
          <a:p>
            <a:pPr>
              <a:spcBef>
                <a:spcPts val="160"/>
              </a:spcBef>
            </a:pPr>
            <a:endParaRPr lang="fr-FR" sz="2200" b="0" dirty="0">
              <a:cs typeface="Calibri"/>
            </a:endParaRPr>
          </a:p>
          <a:p>
            <a:pPr>
              <a:spcBef>
                <a:spcPts val="160"/>
              </a:spcBef>
            </a:pPr>
            <a:r>
              <a:rPr lang="fr-FR" sz="2200" dirty="0" smtClean="0">
                <a:cs typeface="Calibri"/>
              </a:rPr>
              <a:t>Projet</a:t>
            </a:r>
            <a:r>
              <a:rPr lang="fr-FR" sz="2200" spc="-60" dirty="0" smtClean="0">
                <a:cs typeface="Calibri"/>
              </a:rPr>
              <a:t> </a:t>
            </a:r>
            <a:r>
              <a:rPr lang="fr-FR" sz="2200" dirty="0">
                <a:cs typeface="Calibri"/>
              </a:rPr>
              <a:t>actuel</a:t>
            </a:r>
            <a:r>
              <a:rPr lang="fr-FR" sz="2200" spc="-55" dirty="0">
                <a:cs typeface="Calibri"/>
              </a:rPr>
              <a:t> </a:t>
            </a:r>
            <a:r>
              <a:rPr lang="fr-FR" sz="2200" dirty="0">
                <a:cs typeface="Calibri"/>
              </a:rPr>
              <a:t>:</a:t>
            </a:r>
            <a:r>
              <a:rPr lang="fr-FR" sz="2200" spc="-50" dirty="0">
                <a:cs typeface="Calibri"/>
              </a:rPr>
              <a:t> </a:t>
            </a:r>
            <a:r>
              <a:rPr lang="fr-FR" sz="2200" spc="-10" dirty="0">
                <a:cs typeface="Calibri"/>
              </a:rPr>
              <a:t>faciliter</a:t>
            </a:r>
            <a:r>
              <a:rPr lang="fr-FR" sz="2200" spc="-55" dirty="0">
                <a:cs typeface="Calibri"/>
              </a:rPr>
              <a:t> </a:t>
            </a:r>
            <a:r>
              <a:rPr lang="fr-FR" sz="2200" dirty="0">
                <a:cs typeface="Calibri"/>
              </a:rPr>
              <a:t>et</a:t>
            </a:r>
            <a:r>
              <a:rPr lang="fr-FR" sz="2200" spc="-55" dirty="0">
                <a:cs typeface="Calibri"/>
              </a:rPr>
              <a:t> </a:t>
            </a:r>
            <a:r>
              <a:rPr lang="fr-FR" sz="2200" spc="-10" dirty="0">
                <a:cs typeface="Calibri"/>
              </a:rPr>
              <a:t>travailler</a:t>
            </a:r>
            <a:r>
              <a:rPr lang="fr-FR" sz="2200" spc="-60" dirty="0">
                <a:cs typeface="Calibri"/>
              </a:rPr>
              <a:t> </a:t>
            </a:r>
            <a:r>
              <a:rPr lang="fr-FR" sz="2200" dirty="0">
                <a:cs typeface="Calibri"/>
              </a:rPr>
              <a:t>autour</a:t>
            </a:r>
            <a:r>
              <a:rPr lang="fr-FR" sz="2200" spc="-55" dirty="0">
                <a:cs typeface="Calibri"/>
              </a:rPr>
              <a:t> </a:t>
            </a:r>
            <a:r>
              <a:rPr lang="fr-FR" sz="2200" dirty="0">
                <a:cs typeface="Calibri"/>
              </a:rPr>
              <a:t>de</a:t>
            </a:r>
            <a:r>
              <a:rPr lang="fr-FR" sz="2200" spc="-35" dirty="0">
                <a:cs typeface="Calibri"/>
              </a:rPr>
              <a:t> </a:t>
            </a:r>
            <a:r>
              <a:rPr lang="fr-FR" sz="2200" dirty="0">
                <a:solidFill>
                  <a:srgbClr val="E40613"/>
                </a:solidFill>
                <a:cs typeface="Calibri"/>
              </a:rPr>
              <a:t>la</a:t>
            </a:r>
            <a:r>
              <a:rPr lang="fr-FR" sz="2200" spc="-50" dirty="0">
                <a:solidFill>
                  <a:srgbClr val="E40613"/>
                </a:solidFill>
                <a:cs typeface="Calibri"/>
              </a:rPr>
              <a:t> </a:t>
            </a:r>
            <a:r>
              <a:rPr lang="fr-FR" sz="2200" spc="-10" dirty="0">
                <a:solidFill>
                  <a:srgbClr val="E40613"/>
                </a:solidFill>
                <a:cs typeface="Calibri"/>
              </a:rPr>
              <a:t>santé </a:t>
            </a:r>
            <a:r>
              <a:rPr lang="fr-FR" sz="2200" dirty="0">
                <a:solidFill>
                  <a:srgbClr val="E40613"/>
                </a:solidFill>
                <a:cs typeface="Calibri"/>
              </a:rPr>
              <a:t>mentale</a:t>
            </a:r>
            <a:r>
              <a:rPr lang="fr-FR" sz="2200" spc="-55" dirty="0">
                <a:solidFill>
                  <a:srgbClr val="E40613"/>
                </a:solidFill>
                <a:cs typeface="Calibri"/>
              </a:rPr>
              <a:t> </a:t>
            </a:r>
            <a:r>
              <a:rPr lang="fr-FR" sz="2200" dirty="0">
                <a:solidFill>
                  <a:srgbClr val="E40613"/>
                </a:solidFill>
                <a:cs typeface="Calibri"/>
              </a:rPr>
              <a:t>des</a:t>
            </a:r>
            <a:r>
              <a:rPr lang="fr-FR" sz="2200" spc="-55" dirty="0">
                <a:solidFill>
                  <a:srgbClr val="E40613"/>
                </a:solidFill>
                <a:cs typeface="Calibri"/>
              </a:rPr>
              <a:t> </a:t>
            </a:r>
            <a:r>
              <a:rPr lang="fr-FR" sz="2200" spc="-10" dirty="0" err="1">
                <a:solidFill>
                  <a:srgbClr val="E40613"/>
                </a:solidFill>
                <a:cs typeface="Calibri"/>
              </a:rPr>
              <a:t>étudiant.e.s</a:t>
            </a:r>
            <a:r>
              <a:rPr lang="fr-FR" sz="2200" spc="-10" dirty="0">
                <a:solidFill>
                  <a:srgbClr val="E40613"/>
                </a:solidFill>
                <a:cs typeface="Calibri"/>
              </a:rPr>
              <a:t>.</a:t>
            </a:r>
            <a:endParaRPr lang="fr-FR" sz="2200" dirty="0">
              <a:cs typeface="Calibri"/>
            </a:endParaRPr>
          </a:p>
          <a:p>
            <a:pPr lvl="2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57283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C97F2D6-256F-9B4F-944D-FAE05482E8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chemeClr val="accent1">
                    <a:lumMod val="75000"/>
                  </a:schemeClr>
                </a:solidFill>
              </a:rPr>
              <a:t>En cas de besoin…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C91CF58-8CFF-2C43-97FC-6677631E28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2700">
              <a:spcBef>
                <a:spcPts val="100"/>
              </a:spcBef>
            </a:pPr>
            <a:r>
              <a:rPr lang="fr-FR" sz="2200" b="0" spc="-10" dirty="0">
                <a:cs typeface="Calibri"/>
              </a:rPr>
              <a:t>Permanences</a:t>
            </a:r>
            <a:r>
              <a:rPr lang="fr-FR" sz="2200" b="0" spc="-20" dirty="0">
                <a:cs typeface="Calibri"/>
              </a:rPr>
              <a:t> </a:t>
            </a:r>
            <a:r>
              <a:rPr lang="fr-FR" sz="2200" b="0" dirty="0">
                <a:cs typeface="Calibri"/>
              </a:rPr>
              <a:t>à</a:t>
            </a:r>
            <a:r>
              <a:rPr lang="fr-FR" sz="2200" b="0" spc="-15" dirty="0">
                <a:cs typeface="Calibri"/>
              </a:rPr>
              <a:t> </a:t>
            </a:r>
            <a:r>
              <a:rPr lang="fr-FR" sz="2200" b="0" dirty="0">
                <a:cs typeface="Calibri"/>
              </a:rPr>
              <a:t>la</a:t>
            </a:r>
            <a:r>
              <a:rPr lang="fr-FR" sz="2200" b="0" spc="-15" dirty="0">
                <a:cs typeface="Calibri"/>
              </a:rPr>
              <a:t> </a:t>
            </a:r>
            <a:r>
              <a:rPr lang="fr-FR" sz="2200" b="0" dirty="0">
                <a:cs typeface="Calibri"/>
              </a:rPr>
              <a:t>Maison</a:t>
            </a:r>
            <a:r>
              <a:rPr lang="fr-FR" sz="2200" b="0" spc="-20" dirty="0">
                <a:cs typeface="Calibri"/>
              </a:rPr>
              <a:t> </a:t>
            </a:r>
            <a:r>
              <a:rPr lang="fr-FR" sz="2200" b="0" dirty="0">
                <a:cs typeface="Calibri"/>
              </a:rPr>
              <a:t>de</a:t>
            </a:r>
            <a:r>
              <a:rPr lang="fr-FR" sz="2200" b="0" spc="-15" dirty="0">
                <a:cs typeface="Calibri"/>
              </a:rPr>
              <a:t> </a:t>
            </a:r>
            <a:r>
              <a:rPr lang="fr-FR" sz="2200" b="0" spc="-20" dirty="0">
                <a:cs typeface="Calibri"/>
              </a:rPr>
              <a:t>l’</a:t>
            </a:r>
            <a:r>
              <a:rPr lang="fr-FR" sz="2200" b="0" spc="-20" dirty="0" err="1">
                <a:cs typeface="Calibri"/>
              </a:rPr>
              <a:t>étudiant.e</a:t>
            </a:r>
            <a:r>
              <a:rPr lang="fr-FR" sz="2200" b="0" spc="-15" dirty="0">
                <a:cs typeface="Calibri"/>
              </a:rPr>
              <a:t> </a:t>
            </a:r>
            <a:r>
              <a:rPr lang="fr-FR" sz="2200" b="0" dirty="0">
                <a:cs typeface="Calibri"/>
              </a:rPr>
              <a:t>(MDE),</a:t>
            </a:r>
            <a:r>
              <a:rPr lang="fr-FR" sz="2200" b="0" spc="-15" dirty="0">
                <a:cs typeface="Calibri"/>
              </a:rPr>
              <a:t> </a:t>
            </a:r>
            <a:r>
              <a:rPr lang="fr-FR" sz="2200" b="0" dirty="0">
                <a:cs typeface="Calibri"/>
              </a:rPr>
              <a:t>à</a:t>
            </a:r>
            <a:r>
              <a:rPr lang="fr-FR" sz="2200" b="0" spc="-20" dirty="0">
                <a:cs typeface="Calibri"/>
              </a:rPr>
              <a:t> </a:t>
            </a:r>
            <a:r>
              <a:rPr lang="fr-FR" sz="2200" b="0" spc="-25" dirty="0">
                <a:cs typeface="Calibri"/>
              </a:rPr>
              <a:t>l’entrée</a:t>
            </a:r>
            <a:r>
              <a:rPr lang="fr-FR" sz="2200" b="0" spc="-15" dirty="0">
                <a:cs typeface="Calibri"/>
              </a:rPr>
              <a:t> </a:t>
            </a:r>
            <a:r>
              <a:rPr lang="fr-FR" sz="2200" b="0" dirty="0">
                <a:cs typeface="Calibri"/>
              </a:rPr>
              <a:t>du</a:t>
            </a:r>
            <a:r>
              <a:rPr lang="fr-FR" sz="2200" b="0" spc="-15" dirty="0">
                <a:cs typeface="Calibri"/>
              </a:rPr>
              <a:t> </a:t>
            </a:r>
            <a:r>
              <a:rPr lang="fr-FR" sz="2200" b="0" dirty="0">
                <a:cs typeface="Calibri"/>
              </a:rPr>
              <a:t>campus</a:t>
            </a:r>
            <a:r>
              <a:rPr lang="fr-FR" sz="2200" b="0" spc="-15" dirty="0">
                <a:cs typeface="Calibri"/>
              </a:rPr>
              <a:t> </a:t>
            </a:r>
            <a:r>
              <a:rPr lang="fr-FR" sz="2200" b="0" dirty="0">
                <a:cs typeface="Calibri"/>
              </a:rPr>
              <a:t>sur</a:t>
            </a:r>
            <a:r>
              <a:rPr lang="fr-FR" sz="2200" b="0" spc="-20" dirty="0">
                <a:cs typeface="Calibri"/>
              </a:rPr>
              <a:t> </a:t>
            </a:r>
            <a:r>
              <a:rPr lang="fr-FR" sz="2200" b="0" spc="-25" dirty="0">
                <a:cs typeface="Calibri"/>
              </a:rPr>
              <a:t>rendez-</a:t>
            </a:r>
            <a:r>
              <a:rPr lang="fr-FR" sz="2200" b="0" dirty="0">
                <a:cs typeface="Calibri"/>
              </a:rPr>
              <a:t>vous</a:t>
            </a:r>
            <a:r>
              <a:rPr lang="fr-FR" sz="2200" b="0" spc="-15" dirty="0">
                <a:cs typeface="Calibri"/>
              </a:rPr>
              <a:t> </a:t>
            </a:r>
            <a:r>
              <a:rPr lang="fr-FR" sz="2200" b="0" spc="-50" dirty="0">
                <a:cs typeface="Calibri"/>
              </a:rPr>
              <a:t>:</a:t>
            </a:r>
            <a:endParaRPr lang="fr-FR" sz="2200" b="0" dirty="0">
              <a:cs typeface="Calibri"/>
            </a:endParaRPr>
          </a:p>
          <a:p>
            <a:pPr marL="12700" marR="4958080">
              <a:lnSpc>
                <a:spcPct val="174200"/>
              </a:lnSpc>
            </a:pPr>
            <a:r>
              <a:rPr lang="fr-FR" sz="2200" dirty="0">
                <a:cs typeface="Calibri"/>
              </a:rPr>
              <a:t>Les</a:t>
            </a:r>
            <a:r>
              <a:rPr lang="fr-FR" sz="2200" spc="-25" dirty="0">
                <a:cs typeface="Calibri"/>
              </a:rPr>
              <a:t> </a:t>
            </a:r>
            <a:r>
              <a:rPr lang="fr-FR" sz="2200" dirty="0">
                <a:cs typeface="Calibri"/>
              </a:rPr>
              <a:t>mardis</a:t>
            </a:r>
            <a:r>
              <a:rPr lang="fr-FR" sz="2200" spc="-25" dirty="0">
                <a:cs typeface="Calibri"/>
              </a:rPr>
              <a:t> </a:t>
            </a:r>
            <a:r>
              <a:rPr lang="fr-FR" sz="2200" dirty="0">
                <a:cs typeface="Calibri"/>
              </a:rPr>
              <a:t>de</a:t>
            </a:r>
            <a:r>
              <a:rPr lang="fr-FR" sz="2200" spc="-20" dirty="0">
                <a:cs typeface="Calibri"/>
              </a:rPr>
              <a:t> </a:t>
            </a:r>
            <a:r>
              <a:rPr lang="fr-FR" sz="2200" dirty="0">
                <a:cs typeface="Calibri"/>
              </a:rPr>
              <a:t>15h30</a:t>
            </a:r>
            <a:r>
              <a:rPr lang="fr-FR" sz="2200" spc="-15" dirty="0">
                <a:cs typeface="Calibri"/>
              </a:rPr>
              <a:t> </a:t>
            </a:r>
            <a:r>
              <a:rPr lang="fr-FR" sz="2200" dirty="0">
                <a:cs typeface="Calibri"/>
              </a:rPr>
              <a:t>à</a:t>
            </a:r>
            <a:r>
              <a:rPr lang="fr-FR" sz="2200" spc="-20" dirty="0">
                <a:cs typeface="Calibri"/>
              </a:rPr>
              <a:t> </a:t>
            </a:r>
            <a:r>
              <a:rPr lang="fr-FR" sz="2200" dirty="0">
                <a:cs typeface="Calibri"/>
              </a:rPr>
              <a:t>17h</a:t>
            </a:r>
            <a:r>
              <a:rPr lang="fr-FR" sz="2200" spc="-20" dirty="0">
                <a:cs typeface="Calibri"/>
              </a:rPr>
              <a:t> </a:t>
            </a:r>
            <a:r>
              <a:rPr lang="fr-FR" sz="2200" dirty="0">
                <a:cs typeface="Calibri"/>
              </a:rPr>
              <a:t>→</a:t>
            </a:r>
            <a:r>
              <a:rPr lang="fr-FR" sz="2200" spc="-20" dirty="0">
                <a:cs typeface="Calibri"/>
              </a:rPr>
              <a:t> </a:t>
            </a:r>
            <a:r>
              <a:rPr lang="fr-FR" sz="2200" dirty="0">
                <a:cs typeface="Calibri"/>
              </a:rPr>
              <a:t>bureau</a:t>
            </a:r>
            <a:r>
              <a:rPr lang="fr-FR" sz="2200" spc="-15" dirty="0">
                <a:cs typeface="Calibri"/>
              </a:rPr>
              <a:t> </a:t>
            </a:r>
            <a:r>
              <a:rPr lang="fr-FR" sz="2200" spc="-20" dirty="0">
                <a:cs typeface="Calibri"/>
              </a:rPr>
              <a:t>R204 </a:t>
            </a:r>
            <a:r>
              <a:rPr lang="fr-FR" sz="2200" u="heavy" dirty="0">
                <a:uFill>
                  <a:solidFill>
                    <a:srgbClr val="000000"/>
                  </a:solidFill>
                </a:uFill>
                <a:cs typeface="Calibri"/>
              </a:rPr>
              <a:t>Mon</a:t>
            </a:r>
            <a:r>
              <a:rPr lang="fr-FR" sz="2200" u="heavy" spc="-70" dirty="0">
                <a:uFill>
                  <a:solidFill>
                    <a:srgbClr val="000000"/>
                  </a:solidFill>
                </a:uFill>
                <a:cs typeface="Calibri"/>
              </a:rPr>
              <a:t> </a:t>
            </a:r>
            <a:r>
              <a:rPr lang="fr-FR" sz="2200" u="heavy" dirty="0">
                <a:uFill>
                  <a:solidFill>
                    <a:srgbClr val="000000"/>
                  </a:solidFill>
                </a:uFill>
                <a:cs typeface="Calibri"/>
              </a:rPr>
              <a:t>contact</a:t>
            </a:r>
            <a:r>
              <a:rPr lang="fr-FR" sz="2200" u="heavy" spc="-70" dirty="0">
                <a:uFill>
                  <a:solidFill>
                    <a:srgbClr val="000000"/>
                  </a:solidFill>
                </a:uFill>
                <a:cs typeface="Calibri"/>
              </a:rPr>
              <a:t> </a:t>
            </a:r>
            <a:r>
              <a:rPr lang="fr-FR" sz="2200" u="heavy" spc="-50" dirty="0">
                <a:uFill>
                  <a:solidFill>
                    <a:srgbClr val="000000"/>
                  </a:solidFill>
                </a:uFill>
                <a:cs typeface="Calibri"/>
              </a:rPr>
              <a:t>:</a:t>
            </a:r>
            <a:endParaRPr lang="fr-FR" sz="2200" dirty="0">
              <a:cs typeface="Calibri"/>
            </a:endParaRPr>
          </a:p>
          <a:p>
            <a:pPr marL="12700" marR="5655945">
              <a:lnSpc>
                <a:spcPts val="2800"/>
              </a:lnSpc>
              <a:spcBef>
                <a:spcPts val="120"/>
              </a:spcBef>
            </a:pPr>
            <a:r>
              <a:rPr lang="fr-FR" sz="2200" dirty="0">
                <a:cs typeface="Calibri"/>
              </a:rPr>
              <a:t>Par</a:t>
            </a:r>
            <a:r>
              <a:rPr lang="fr-FR" sz="2200" spc="-40" dirty="0">
                <a:cs typeface="Calibri"/>
              </a:rPr>
              <a:t> </a:t>
            </a:r>
            <a:r>
              <a:rPr lang="fr-FR" sz="2200" dirty="0">
                <a:cs typeface="Calibri"/>
              </a:rPr>
              <a:t>mail</a:t>
            </a:r>
            <a:r>
              <a:rPr lang="fr-FR" sz="2200" spc="-35" dirty="0">
                <a:cs typeface="Calibri"/>
              </a:rPr>
              <a:t> </a:t>
            </a:r>
            <a:r>
              <a:rPr lang="fr-FR" sz="2200" dirty="0">
                <a:cs typeface="Calibri"/>
              </a:rPr>
              <a:t>:</a:t>
            </a:r>
            <a:r>
              <a:rPr lang="fr-FR" sz="2200" spc="-35" dirty="0">
                <a:cs typeface="Calibri"/>
              </a:rPr>
              <a:t> </a:t>
            </a:r>
            <a:r>
              <a:rPr lang="fr-FR" sz="2200" u="heavy" spc="-10" dirty="0">
                <a:solidFill>
                  <a:srgbClr val="93167B"/>
                </a:solidFill>
                <a:uFill>
                  <a:solidFill>
                    <a:srgbClr val="93167B"/>
                  </a:solidFill>
                </a:uFill>
                <a:cs typeface="Calibri"/>
                <a:hlinkClick r:id="rId2"/>
              </a:rPr>
              <a:t>vpe@liste.parisnanterre.fr</a:t>
            </a:r>
            <a:r>
              <a:rPr lang="fr-FR" sz="2200" spc="-10" dirty="0">
                <a:solidFill>
                  <a:srgbClr val="93167B"/>
                </a:solidFill>
                <a:cs typeface="Calibri"/>
              </a:rPr>
              <a:t> </a:t>
            </a:r>
            <a:r>
              <a:rPr lang="fr-FR" sz="2200" dirty="0">
                <a:cs typeface="Calibri"/>
              </a:rPr>
              <a:t>Par</a:t>
            </a:r>
            <a:r>
              <a:rPr lang="fr-FR" sz="2200" spc="-30" dirty="0">
                <a:cs typeface="Calibri"/>
              </a:rPr>
              <a:t> </a:t>
            </a:r>
            <a:r>
              <a:rPr lang="fr-FR" sz="2200" dirty="0">
                <a:cs typeface="Calibri"/>
              </a:rPr>
              <a:t>téléphone</a:t>
            </a:r>
            <a:r>
              <a:rPr lang="fr-FR" sz="2200" spc="-25" dirty="0">
                <a:cs typeface="Calibri"/>
              </a:rPr>
              <a:t> </a:t>
            </a:r>
            <a:r>
              <a:rPr lang="fr-FR" sz="2200" dirty="0">
                <a:cs typeface="Calibri"/>
              </a:rPr>
              <a:t>:</a:t>
            </a:r>
            <a:r>
              <a:rPr lang="fr-FR" sz="2200" spc="-25" dirty="0">
                <a:cs typeface="Calibri"/>
              </a:rPr>
              <a:t> </a:t>
            </a:r>
            <a:r>
              <a:rPr lang="fr-FR" sz="2200" dirty="0">
                <a:cs typeface="Calibri"/>
              </a:rPr>
              <a:t>01</a:t>
            </a:r>
            <a:r>
              <a:rPr lang="fr-FR" sz="2200" spc="-25" dirty="0">
                <a:cs typeface="Calibri"/>
              </a:rPr>
              <a:t> </a:t>
            </a:r>
            <a:r>
              <a:rPr lang="fr-FR" sz="2200" dirty="0">
                <a:cs typeface="Calibri"/>
              </a:rPr>
              <a:t>40</a:t>
            </a:r>
            <a:r>
              <a:rPr lang="fr-FR" sz="2200" spc="-25" dirty="0">
                <a:cs typeface="Calibri"/>
              </a:rPr>
              <a:t> </a:t>
            </a:r>
            <a:r>
              <a:rPr lang="fr-FR" sz="2200" dirty="0">
                <a:cs typeface="Calibri"/>
              </a:rPr>
              <a:t>97</a:t>
            </a:r>
            <a:r>
              <a:rPr lang="fr-FR" sz="2200" spc="-25" dirty="0">
                <a:cs typeface="Calibri"/>
              </a:rPr>
              <a:t> </a:t>
            </a:r>
            <a:r>
              <a:rPr lang="fr-FR" sz="2200" dirty="0">
                <a:cs typeface="Calibri"/>
              </a:rPr>
              <a:t>50</a:t>
            </a:r>
            <a:r>
              <a:rPr lang="fr-FR" sz="2200" spc="-25" dirty="0">
                <a:cs typeface="Calibri"/>
              </a:rPr>
              <a:t> 75</a:t>
            </a:r>
            <a:endParaRPr lang="fr-FR" sz="2200" dirty="0">
              <a:cs typeface="Calibri"/>
            </a:endParaRPr>
          </a:p>
          <a:p>
            <a:pPr marL="16510">
              <a:lnSpc>
                <a:spcPts val="2495"/>
              </a:lnSpc>
            </a:pPr>
            <a:r>
              <a:rPr lang="fr-FR" sz="2200" dirty="0" err="1">
                <a:cs typeface="Calibri"/>
              </a:rPr>
              <a:t>Insta</a:t>
            </a:r>
            <a:r>
              <a:rPr lang="fr-FR" sz="2200" spc="-60" dirty="0">
                <a:cs typeface="Calibri"/>
              </a:rPr>
              <a:t> </a:t>
            </a:r>
            <a:r>
              <a:rPr lang="fr-FR" sz="2200" dirty="0">
                <a:cs typeface="Calibri"/>
              </a:rPr>
              <a:t>:</a:t>
            </a:r>
            <a:r>
              <a:rPr lang="fr-FR" sz="2200" spc="-55" dirty="0">
                <a:cs typeface="Calibri"/>
              </a:rPr>
              <a:t> </a:t>
            </a:r>
            <a:r>
              <a:rPr lang="fr-FR" sz="2200" dirty="0">
                <a:cs typeface="Calibri"/>
              </a:rPr>
              <a:t>@</a:t>
            </a:r>
            <a:r>
              <a:rPr lang="fr-FR" sz="2200" dirty="0" err="1">
                <a:cs typeface="Calibri"/>
              </a:rPr>
              <a:t>vpenanterre</a:t>
            </a:r>
            <a:r>
              <a:rPr lang="fr-FR" sz="2200" spc="-55" dirty="0">
                <a:cs typeface="Calibri"/>
              </a:rPr>
              <a:t> </a:t>
            </a:r>
            <a:r>
              <a:rPr lang="fr-FR" sz="2200" dirty="0">
                <a:cs typeface="Calibri"/>
              </a:rPr>
              <a:t>et</a:t>
            </a:r>
            <a:r>
              <a:rPr lang="fr-FR" sz="2200" spc="-55" dirty="0">
                <a:cs typeface="Calibri"/>
              </a:rPr>
              <a:t> </a:t>
            </a:r>
            <a:r>
              <a:rPr lang="fr-FR" sz="2200" spc="-10" dirty="0">
                <a:cs typeface="Calibri"/>
              </a:rPr>
              <a:t>@</a:t>
            </a:r>
            <a:r>
              <a:rPr lang="fr-FR" sz="2200" spc="-10" dirty="0" err="1">
                <a:cs typeface="Calibri"/>
              </a:rPr>
              <a:t>nanterreue</a:t>
            </a:r>
            <a:endParaRPr lang="fr-FR" sz="2200" dirty="0">
              <a:cs typeface="Calibri"/>
            </a:endParaRPr>
          </a:p>
          <a:p>
            <a:pPr lvl="2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60638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"/>
          <p:cNvSpPr txBox="1">
            <a:spLocks noGrp="1"/>
          </p:cNvSpPr>
          <p:nvPr>
            <p:ph type="body" idx="1"/>
          </p:nvPr>
        </p:nvSpPr>
        <p:spPr>
          <a:xfrm>
            <a:off x="5240487" y="0"/>
            <a:ext cx="6113313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37F3A"/>
              </a:buClr>
              <a:buSzPts val="4400"/>
              <a:buNone/>
            </a:pPr>
            <a:r>
              <a:rPr lang="fr-FR" b="1">
                <a:solidFill>
                  <a:srgbClr val="F37F3A"/>
                </a:solidFill>
              </a:rPr>
              <a:t>DRI</a:t>
            </a:r>
            <a:endParaRPr b="1">
              <a:solidFill>
                <a:srgbClr val="F37F3A"/>
              </a:solidFill>
            </a:endParaRPr>
          </a:p>
        </p:txBody>
      </p:sp>
      <p:sp>
        <p:nvSpPr>
          <p:cNvPr id="84" name="Google Shape;84;p1"/>
          <p:cNvSpPr txBox="1">
            <a:spLocks noGrp="1"/>
          </p:cNvSpPr>
          <p:nvPr>
            <p:ph type="body" idx="2"/>
          </p:nvPr>
        </p:nvSpPr>
        <p:spPr>
          <a:xfrm>
            <a:off x="5240487" y="1511300"/>
            <a:ext cx="6113313" cy="466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52000" rIns="0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fr-FR" sz="3200"/>
              <a:t>Direction des Ressources Informatiques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sz="3200"/>
          </a:p>
          <a:p>
            <a:pPr marL="0" lvl="1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F37F3A"/>
              </a:buClr>
              <a:buSzPts val="2800"/>
              <a:buNone/>
            </a:pPr>
            <a:r>
              <a:rPr lang="fr-FR" sz="2800">
                <a:solidFill>
                  <a:srgbClr val="F37F3A"/>
                </a:solidFill>
              </a:rPr>
              <a:t>Abdelmoumen RAMDANI</a:t>
            </a:r>
            <a:endParaRPr/>
          </a:p>
          <a:p>
            <a:pPr marL="0" lvl="1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</a:pPr>
            <a:endParaRPr sz="2800">
              <a:solidFill>
                <a:srgbClr val="F37F3A"/>
              </a:solidFill>
            </a:endParaRPr>
          </a:p>
          <a:p>
            <a:pPr marL="0" lvl="2" indent="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fr-FR" sz="2800" b="1"/>
              <a:t>Le numérique pour les étudiants</a:t>
            </a:r>
            <a:endParaRPr sz="2800" b="1"/>
          </a:p>
        </p:txBody>
      </p:sp>
    </p:spTree>
    <p:extLst>
      <p:ext uri="{BB962C8B-B14F-4D97-AF65-F5344CB8AC3E}">
        <p14:creationId xmlns:p14="http://schemas.microsoft.com/office/powerpoint/2010/main" val="3413979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"/>
          <p:cNvSpPr txBox="1">
            <a:spLocks noGrp="1"/>
          </p:cNvSpPr>
          <p:nvPr>
            <p:ph type="title"/>
          </p:nvPr>
        </p:nvSpPr>
        <p:spPr>
          <a:xfrm>
            <a:off x="838200" y="0"/>
            <a:ext cx="51816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37F3A"/>
              </a:buClr>
              <a:buSzPts val="4400"/>
              <a:buFont typeface="Calibri"/>
              <a:buNone/>
            </a:pPr>
            <a:r>
              <a:rPr lang="fr-FR" b="1">
                <a:solidFill>
                  <a:srgbClr val="F37F3A"/>
                </a:solidFill>
              </a:rPr>
              <a:t>Compte numérique</a:t>
            </a:r>
            <a:endParaRPr/>
          </a:p>
        </p:txBody>
      </p:sp>
      <p:sp>
        <p:nvSpPr>
          <p:cNvPr id="91" name="Google Shape;91;p2"/>
          <p:cNvSpPr txBox="1">
            <a:spLocks noGrp="1"/>
          </p:cNvSpPr>
          <p:nvPr>
            <p:ph type="body" idx="1"/>
          </p:nvPr>
        </p:nvSpPr>
        <p:spPr>
          <a:xfrm>
            <a:off x="838200" y="1511999"/>
            <a:ext cx="5181600" cy="46649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52000" rIns="0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</a:pPr>
            <a:r>
              <a:rPr lang="fr-FR"/>
              <a:t>Prérequis</a:t>
            </a:r>
            <a:endParaRPr/>
          </a:p>
          <a:p>
            <a:pPr marL="457200" lvl="0" indent="-3810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400"/>
              <a:buChar char="●"/>
            </a:pPr>
            <a:r>
              <a:rPr lang="fr-FR" sz="2400" b="0"/>
              <a:t>Activation compte numérique</a:t>
            </a:r>
            <a:endParaRPr sz="2400" b="0"/>
          </a:p>
          <a:p>
            <a:pPr marL="457200" lvl="0" indent="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endParaRPr sz="2200" b="0"/>
          </a:p>
        </p:txBody>
      </p:sp>
      <p:sp>
        <p:nvSpPr>
          <p:cNvPr id="92" name="Google Shape;92;p2"/>
          <p:cNvSpPr txBox="1">
            <a:spLocks noGrp="1"/>
          </p:cNvSpPr>
          <p:nvPr>
            <p:ph type="body" idx="2"/>
          </p:nvPr>
        </p:nvSpPr>
        <p:spPr>
          <a:xfrm>
            <a:off x="6215063" y="0"/>
            <a:ext cx="5138737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37F3A"/>
              </a:buClr>
              <a:buSzPts val="4400"/>
              <a:buNone/>
            </a:pPr>
            <a:r>
              <a:rPr lang="fr-FR" b="1">
                <a:solidFill>
                  <a:srgbClr val="F37F3A"/>
                </a:solidFill>
              </a:rPr>
              <a:t>Services numériques</a:t>
            </a:r>
            <a:endParaRPr/>
          </a:p>
        </p:txBody>
      </p:sp>
      <p:sp>
        <p:nvSpPr>
          <p:cNvPr id="93" name="Google Shape;93;p2"/>
          <p:cNvSpPr txBox="1">
            <a:spLocks noGrp="1"/>
          </p:cNvSpPr>
          <p:nvPr>
            <p:ph type="body" idx="3"/>
          </p:nvPr>
        </p:nvSpPr>
        <p:spPr>
          <a:xfrm>
            <a:off x="6215063" y="1511300"/>
            <a:ext cx="5138737" cy="466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52000" rIns="0" bIns="45700" anchor="t" anchorCtr="0">
            <a:normAutofit/>
          </a:bodyPr>
          <a:lstStyle/>
          <a:p>
            <a:pPr marL="457200" lvl="0" indent="-3810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fr-FR" sz="2400" b="0"/>
              <a:t>Site D.R.I.</a:t>
            </a:r>
            <a:endParaRPr sz="2400" b="0"/>
          </a:p>
          <a:p>
            <a:pPr marL="457200" lvl="0" indent="-3810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fr-FR" sz="2400" b="0"/>
              <a:t>Portail de services </a:t>
            </a:r>
            <a:r>
              <a:rPr lang="fr-FR" sz="2400" b="0" u="sng"/>
              <a:t>OU</a:t>
            </a:r>
            <a:r>
              <a:rPr lang="fr-FR" sz="2400" b="0"/>
              <a:t> ENT</a:t>
            </a:r>
            <a:endParaRPr sz="2400" b="0"/>
          </a:p>
          <a:p>
            <a:pPr marL="457200" lvl="0" indent="-3810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fr-FR" sz="2400" b="0"/>
              <a:t>Suite numériques Office 365</a:t>
            </a:r>
            <a:endParaRPr sz="2400" b="0"/>
          </a:p>
          <a:p>
            <a:pPr marL="457200" lvl="0" indent="-3810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fr-FR" sz="2400" b="0"/>
              <a:t>Suite numérique Google Workspace for education</a:t>
            </a:r>
            <a:endParaRPr sz="2400" b="0"/>
          </a:p>
        </p:txBody>
      </p:sp>
    </p:spTree>
    <p:extLst>
      <p:ext uri="{BB962C8B-B14F-4D97-AF65-F5344CB8AC3E}">
        <p14:creationId xmlns:p14="http://schemas.microsoft.com/office/powerpoint/2010/main" val="3625809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"/>
          <p:cNvSpPr txBox="1">
            <a:spLocks noGrp="1"/>
          </p:cNvSpPr>
          <p:nvPr>
            <p:ph type="title"/>
          </p:nvPr>
        </p:nvSpPr>
        <p:spPr>
          <a:xfrm>
            <a:off x="838200" y="1"/>
            <a:ext cx="105156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37F3A"/>
              </a:buClr>
              <a:buSzPts val="4400"/>
              <a:buFont typeface="Calibri"/>
              <a:buNone/>
            </a:pPr>
            <a:r>
              <a:rPr lang="fr-FR" b="1">
                <a:solidFill>
                  <a:srgbClr val="F37F3A"/>
                </a:solidFill>
              </a:rPr>
              <a:t>Compte numérique</a:t>
            </a:r>
            <a:endParaRPr/>
          </a:p>
        </p:txBody>
      </p:sp>
      <p:sp>
        <p:nvSpPr>
          <p:cNvPr id="100" name="Google Shape;100;p3"/>
          <p:cNvSpPr txBox="1">
            <a:spLocks noGrp="1"/>
          </p:cNvSpPr>
          <p:nvPr>
            <p:ph type="body" idx="1"/>
          </p:nvPr>
        </p:nvSpPr>
        <p:spPr>
          <a:xfrm>
            <a:off x="838200" y="1511999"/>
            <a:ext cx="10785764" cy="46649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52000" rIns="0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fr-FR" sz="2800"/>
              <a:t>Prérequis</a:t>
            </a:r>
            <a:endParaRPr/>
          </a:p>
          <a:p>
            <a:pPr marL="0" lvl="2" indent="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fr-FR" sz="2400"/>
              <a:t>Être inscrit administrativement pour l’année universitaire en cours</a:t>
            </a:r>
            <a:endParaRPr/>
          </a:p>
          <a:p>
            <a:pPr marL="0" lvl="2" indent="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fr-FR" sz="2400"/>
              <a:t>Avoir payé ses droits</a:t>
            </a:r>
            <a:endParaRPr/>
          </a:p>
          <a:p>
            <a:pPr marL="0" lvl="2" indent="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fr-FR" sz="2400"/>
              <a:t>Avoir fourni une adresse mail personnelle</a:t>
            </a:r>
            <a:endParaRPr/>
          </a:p>
          <a:p>
            <a:pPr marL="0" lvl="2" indent="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fr-FR" sz="2400"/>
              <a:t>Disposer d’une carte étudiant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582801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"/>
          <p:cNvSpPr txBox="1">
            <a:spLocks noGrp="1"/>
          </p:cNvSpPr>
          <p:nvPr>
            <p:ph type="title"/>
          </p:nvPr>
        </p:nvSpPr>
        <p:spPr>
          <a:xfrm>
            <a:off x="838200" y="1"/>
            <a:ext cx="105156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37F3A"/>
              </a:buClr>
              <a:buSzPts val="4400"/>
              <a:buFont typeface="Calibri"/>
              <a:buNone/>
            </a:pPr>
            <a:r>
              <a:rPr lang="fr-FR" b="1">
                <a:solidFill>
                  <a:srgbClr val="F37F3A"/>
                </a:solidFill>
              </a:rPr>
              <a:t>Compte numérique</a:t>
            </a:r>
            <a:endParaRPr/>
          </a:p>
        </p:txBody>
      </p:sp>
      <p:sp>
        <p:nvSpPr>
          <p:cNvPr id="106" name="Google Shape;106;p4"/>
          <p:cNvSpPr txBox="1"/>
          <p:nvPr/>
        </p:nvSpPr>
        <p:spPr>
          <a:xfrm>
            <a:off x="819912" y="1511999"/>
            <a:ext cx="6340130" cy="46649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8000" rIns="0" bIns="45700" anchor="t" anchorCtr="0">
            <a:normAutofit fontScale="70000" lnSpcReduction="20000"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ct val="142856"/>
              <a:buFont typeface="Arial"/>
              <a:buNone/>
            </a:pPr>
            <a:r>
              <a:rPr lang="fr-FR" sz="26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Activation compte numérique</a:t>
            </a:r>
            <a:endParaRPr/>
          </a:p>
          <a:p>
            <a:pPr marL="0" marR="0" lvl="0" indent="0" algn="l" rtl="0">
              <a:lnSpc>
                <a:spcPct val="12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ct val="142856"/>
              <a:buFont typeface="Arial"/>
              <a:buNone/>
            </a:pPr>
            <a:r>
              <a:rPr lang="fr-FR" sz="2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 l’issue de votre inscription administrative vous recevrez une notification par mail sur votre adresse mail personnelle. </a:t>
            </a:r>
            <a:endParaRPr sz="26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142856"/>
              <a:buFont typeface="Arial"/>
              <a:buNone/>
            </a:pPr>
            <a:r>
              <a:rPr lang="fr-FR" sz="2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Il s’agit d’un message dont l’objet est : </a:t>
            </a:r>
            <a:endParaRPr sz="26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42856"/>
              <a:buFont typeface="Arial"/>
              <a:buNone/>
            </a:pPr>
            <a:r>
              <a:rPr lang="fr-FR" sz="26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« Activation des services numériques - Université Paris Nanterre » </a:t>
            </a:r>
            <a:endParaRPr/>
          </a:p>
          <a:p>
            <a:pPr marL="0" marR="0" lvl="0" indent="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42856"/>
              <a:buFont typeface="Arial"/>
              <a:buNone/>
            </a:pPr>
            <a:r>
              <a:rPr lang="fr-FR" sz="2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dont le contenu comporte un lien personnalisé vers l’application</a:t>
            </a:r>
            <a:endParaRPr sz="26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42856"/>
              <a:buFont typeface="Arial"/>
              <a:buNone/>
            </a:pPr>
            <a:r>
              <a:rPr lang="fr-FR" sz="26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Identité</a:t>
            </a:r>
            <a:r>
              <a:rPr lang="fr-FR" sz="2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(</a:t>
            </a:r>
            <a:r>
              <a:rPr lang="fr-FR" sz="2600" b="0" i="0" u="sng" strike="noStrike" cap="none">
                <a:solidFill>
                  <a:srgbClr val="93167B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https://identite.parisnanterre.fr</a:t>
            </a:r>
            <a:r>
              <a:rPr lang="fr-FR" sz="2600" b="0" i="0" u="sng" strike="noStrike" cap="none">
                <a:solidFill>
                  <a:srgbClr val="93167B"/>
                </a:solidFill>
                <a:latin typeface="Calibri"/>
                <a:ea typeface="Calibri"/>
                <a:cs typeface="Calibri"/>
                <a:sym typeface="Calibri"/>
              </a:rPr>
              <a:t>/)</a:t>
            </a:r>
            <a:r>
              <a:rPr lang="fr-FR" sz="2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endParaRPr sz="26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ct val="142856"/>
              <a:buFont typeface="Arial"/>
              <a:buNone/>
            </a:pPr>
            <a:r>
              <a:rPr lang="fr-FR" sz="2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En suivant ce lien, vous devez :</a:t>
            </a:r>
            <a:endParaRPr/>
          </a:p>
          <a:p>
            <a:pPr marL="182563" marR="0" lvl="0" indent="-182563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142856"/>
              <a:buFont typeface="Arial"/>
              <a:buChar char="•"/>
            </a:pPr>
            <a:r>
              <a:rPr lang="fr-FR" sz="2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Accepter la charte d’utilisation des ressources informatiques</a:t>
            </a:r>
            <a:endParaRPr sz="26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82563" marR="0" lvl="0" indent="-182563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142856"/>
              <a:buFont typeface="Arial"/>
              <a:buChar char="•"/>
            </a:pPr>
            <a:r>
              <a:rPr lang="fr-FR" sz="2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Choisir un alias d’adresse de messagerie universitaire</a:t>
            </a:r>
            <a:endParaRPr sz="26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82563" marR="0" lvl="0" indent="-182563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142856"/>
              <a:buFont typeface="Arial"/>
              <a:buChar char="•"/>
            </a:pPr>
            <a:r>
              <a:rPr lang="fr-FR" sz="2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Saisir un mot de passe et le confirmer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ct val="142856"/>
              <a:buFont typeface="Arial"/>
              <a:buNone/>
            </a:pPr>
            <a:endParaRPr sz="26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ct val="142856"/>
              <a:buFont typeface="Arial"/>
              <a:buNone/>
            </a:pPr>
            <a:endParaRPr sz="26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7" name="Google Shape;107;p4" descr="https://lh4.googleusercontent.com/jAxx9BaLgt7QjqOf8PeUhQSOarPQ7q6N-YTJGM9LK1jUo34S1CGwWu1Pr2yfkfxXLt9DmgSW9NKZ1Zhr8rK4VxwI1WIOmkXQAx5_T1v8m1Gl0R4BH_T1W0JYUlvZ3EqjWs1r8sYeWi2IQn56ZNVNMKDx_TseFeuu53AODkznKCnb97qYXPcA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160042" y="1596162"/>
            <a:ext cx="4877707" cy="478523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67233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"/>
          <p:cNvSpPr txBox="1">
            <a:spLocks noGrp="1"/>
          </p:cNvSpPr>
          <p:nvPr>
            <p:ph type="title"/>
          </p:nvPr>
        </p:nvSpPr>
        <p:spPr>
          <a:xfrm>
            <a:off x="838200" y="1"/>
            <a:ext cx="105156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37F3A"/>
              </a:buClr>
              <a:buSzPts val="4400"/>
              <a:buFont typeface="Calibri"/>
              <a:buNone/>
            </a:pPr>
            <a:r>
              <a:rPr lang="fr-FR" b="1">
                <a:solidFill>
                  <a:srgbClr val="F37F3A"/>
                </a:solidFill>
              </a:rPr>
              <a:t>Services numériques</a:t>
            </a:r>
            <a:endParaRPr/>
          </a:p>
        </p:txBody>
      </p:sp>
      <p:sp>
        <p:nvSpPr>
          <p:cNvPr id="113" name="Google Shape;113;p5"/>
          <p:cNvSpPr txBox="1"/>
          <p:nvPr/>
        </p:nvSpPr>
        <p:spPr>
          <a:xfrm>
            <a:off x="838200" y="1511999"/>
            <a:ext cx="5932320" cy="46649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8000" rIns="0" bIns="45700" anchor="t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fr-FR" sz="26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Site de la D.R.I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fr-FR" sz="2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Le site de la D.R.I. (Direction des ressources informatiques) est mis à votre disposition pour vous guider et vous assister dans la découverte et l’usage des services numériques proposés par l’université.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fr-FR" sz="2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Rendez-vous sur notre site via le lien :</a:t>
            </a:r>
            <a:endParaRPr sz="26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fr-FR" sz="2600" b="1" i="0" u="sng" strike="noStrike" cap="none">
                <a:solidFill>
                  <a:srgbClr val="93167B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https://dri.parisnanterre.fr</a:t>
            </a:r>
            <a:r>
              <a:rPr lang="fr-FR" sz="2600" b="1" i="0" u="sng" strike="noStrike" cap="none">
                <a:solidFill>
                  <a:srgbClr val="93167B"/>
                </a:solidFill>
                <a:latin typeface="Calibri"/>
                <a:ea typeface="Calibri"/>
                <a:cs typeface="Calibri"/>
                <a:sym typeface="Calibri"/>
              </a:rPr>
              <a:t>/</a:t>
            </a:r>
            <a:endParaRPr sz="26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endParaRPr sz="26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4" name="Google Shape;114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770520" y="1590407"/>
            <a:ext cx="5334000" cy="472495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25440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"/>
          <p:cNvSpPr txBox="1">
            <a:spLocks noGrp="1"/>
          </p:cNvSpPr>
          <p:nvPr>
            <p:ph type="title"/>
          </p:nvPr>
        </p:nvSpPr>
        <p:spPr>
          <a:xfrm>
            <a:off x="838200" y="-1"/>
            <a:ext cx="105156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37F3A"/>
              </a:buClr>
              <a:buSzPts val="4400"/>
              <a:buFont typeface="Calibri"/>
              <a:buNone/>
            </a:pPr>
            <a:r>
              <a:rPr lang="fr-FR" b="1">
                <a:solidFill>
                  <a:srgbClr val="F37F3A"/>
                </a:solidFill>
              </a:rPr>
              <a:t>Services numériques</a:t>
            </a:r>
            <a:endParaRPr/>
          </a:p>
        </p:txBody>
      </p:sp>
      <p:sp>
        <p:nvSpPr>
          <p:cNvPr id="120" name="Google Shape;120;p6"/>
          <p:cNvSpPr txBox="1"/>
          <p:nvPr/>
        </p:nvSpPr>
        <p:spPr>
          <a:xfrm>
            <a:off x="838200" y="1511998"/>
            <a:ext cx="6376416" cy="4943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80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2571"/>
              <a:buFont typeface="Arial"/>
              <a:buNone/>
            </a:pPr>
            <a:r>
              <a:rPr lang="fr-FR" sz="18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Portail des services numériques (ENT)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2286"/>
              <a:buFont typeface="Arial"/>
              <a:buNone/>
            </a:pPr>
            <a:r>
              <a:rPr lang="fr-FR"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Le Portail ENT (Espace Numérique de Travail) est accessible grâce à vos identifiants. Il est mis à votre disposition pour vous permettre :</a:t>
            </a:r>
            <a:endParaRPr sz="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82563" marR="0" lvl="0" indent="-182563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286"/>
              <a:buFont typeface="Arial"/>
              <a:buChar char="•"/>
            </a:pPr>
            <a:r>
              <a:rPr lang="fr-FR"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d’accéder à votre messagerie </a:t>
            </a:r>
            <a:endParaRPr sz="26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82563" marR="0" lvl="0" indent="-18256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86"/>
              <a:buFont typeface="Arial"/>
              <a:buChar char="•"/>
            </a:pPr>
            <a:r>
              <a:rPr lang="fr-FR"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d’accéder à votre dossier étudiant</a:t>
            </a:r>
            <a:endParaRPr sz="26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82563" marR="0" lvl="0" indent="-18256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86"/>
              <a:buFont typeface="Arial"/>
              <a:buChar char="•"/>
            </a:pPr>
            <a:r>
              <a:rPr lang="fr-FR"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de consulter vos notes, vos résultats, votre emploi du temps et vos conventions de stage (selon les UFR)</a:t>
            </a:r>
            <a:endParaRPr sz="26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82563" marR="0" lvl="0" indent="-18256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86"/>
              <a:buFont typeface="Arial"/>
              <a:buChar char="•"/>
            </a:pPr>
            <a:r>
              <a:rPr lang="fr-FR"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de télécharger votre certificat de scolarité et vos convocations à certains examens</a:t>
            </a:r>
            <a:endParaRPr sz="26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82563" marR="0" lvl="0" indent="-18256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86"/>
              <a:buFont typeface="Arial"/>
              <a:buChar char="•"/>
            </a:pPr>
            <a:r>
              <a:rPr lang="fr-FR"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d’accéder aux plateformes pédagogiques</a:t>
            </a:r>
            <a:endParaRPr sz="26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82563" marR="0" lvl="0" indent="-18256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86"/>
              <a:buFont typeface="Arial"/>
              <a:buChar char="•"/>
            </a:pPr>
            <a:r>
              <a:rPr lang="fr-FR"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d’explorer l’offre de formation de l’UPN</a:t>
            </a:r>
            <a:endParaRPr sz="26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286"/>
              <a:buFont typeface="Arial"/>
              <a:buNone/>
            </a:pPr>
            <a:r>
              <a:rPr lang="fr-FR"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… Et d’autres services !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2571"/>
              <a:buFont typeface="Arial"/>
              <a:buNone/>
            </a:pPr>
            <a:r>
              <a:rPr lang="fr-FR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Rendez-vous sur </a:t>
            </a:r>
            <a:r>
              <a:rPr lang="fr-FR" sz="18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Portail</a:t>
            </a:r>
            <a:r>
              <a:rPr lang="fr-FR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via le lien : </a:t>
            </a:r>
            <a:r>
              <a:rPr lang="fr-FR" sz="1800" b="1" i="0" u="sng" strike="noStrike" cap="none">
                <a:solidFill>
                  <a:srgbClr val="93167B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https://portail.parisnanterre.fr</a:t>
            </a:r>
            <a:r>
              <a:rPr lang="fr-FR" sz="1800" b="1" i="0" u="sng" strike="noStrike" cap="none">
                <a:solidFill>
                  <a:srgbClr val="93167B"/>
                </a:solidFill>
                <a:latin typeface="Calibri"/>
                <a:ea typeface="Calibri"/>
                <a:cs typeface="Calibri"/>
                <a:sym typeface="Calibri"/>
              </a:rPr>
              <a:t>/</a:t>
            </a:r>
            <a:endParaRPr sz="18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3714"/>
              <a:buFont typeface="Arial"/>
              <a:buNone/>
            </a:pPr>
            <a:endParaRPr sz="26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1" name="Google Shape;121;p6" descr="https://lh4.googleusercontent.com/KBBUQglW8tdsHXJFVw_Rs4iG8FWXXEBpYFbiwapIHdNtxTzw6JDk3rVrDNfaw4HcmY8YXmfNEG4w60r5YBX40-aXhSMmU40f84Eq_s7Ty8FwB44FslCjNM8LttI3UxCoib9bop3aTleMCKrUtTyo3Yfy9mxFt-FKZ5fpDqzeffedFIEm2zUM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020866" y="2314194"/>
            <a:ext cx="5048250" cy="359092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05961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"/>
          <p:cNvSpPr txBox="1">
            <a:spLocks noGrp="1"/>
          </p:cNvSpPr>
          <p:nvPr>
            <p:ph type="title"/>
          </p:nvPr>
        </p:nvSpPr>
        <p:spPr>
          <a:xfrm>
            <a:off x="838200" y="-1"/>
            <a:ext cx="105156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37F3A"/>
              </a:buClr>
              <a:buSzPts val="4400"/>
              <a:buFont typeface="Calibri"/>
              <a:buNone/>
            </a:pPr>
            <a:r>
              <a:rPr lang="fr-FR" b="1">
                <a:solidFill>
                  <a:srgbClr val="F37F3A"/>
                </a:solidFill>
              </a:rPr>
              <a:t>Services numériques</a:t>
            </a:r>
            <a:endParaRPr/>
          </a:p>
        </p:txBody>
      </p:sp>
      <p:sp>
        <p:nvSpPr>
          <p:cNvPr id="127" name="Google Shape;127;p7"/>
          <p:cNvSpPr txBox="1"/>
          <p:nvPr/>
        </p:nvSpPr>
        <p:spPr>
          <a:xfrm>
            <a:off x="886553" y="1439999"/>
            <a:ext cx="5628546" cy="37366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8000" rIns="0" bIns="45700" anchor="t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2811"/>
              <a:buFont typeface="Arial"/>
              <a:buNone/>
            </a:pPr>
            <a:r>
              <a:rPr lang="fr-FR" sz="28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Suite collaborative Office 365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2595"/>
              <a:buFont typeface="Arial"/>
              <a:buNone/>
            </a:pPr>
            <a:r>
              <a:rPr lang="fr-FR"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Votre compte sur la suite collaborative Office 365 sera créé (24 heures après votre inscription à l’université, au plus tard !) et vous pourrez utiliser l’ensemble des outils de la suite (Word, Excel, Teams, SharePoint, PowerPoint…) ainsi que One Drive avec une capacité de 100 </a:t>
            </a:r>
            <a:r>
              <a:rPr lang="fr-FR" sz="2400">
                <a:latin typeface="Calibri"/>
                <a:ea typeface="Calibri"/>
                <a:cs typeface="Calibri"/>
                <a:sym typeface="Calibri"/>
              </a:rPr>
              <a:t>Gigas</a:t>
            </a:r>
            <a:r>
              <a:rPr lang="fr-FR"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endParaRPr sz="24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8" name="Google Shape;128;p7" descr="https://lh3.googleusercontent.com/sKbwfkawtTnkHfyxOqDTMT0SoyljVBVZRcrACNqdDejPnMINVtKsGOzntUnT6oM4gTmYdJQKNGrgruKZ5tw62RV2mdv4rHxXgWm_L40d6rrSMuKmhIhd0fseT9AppStp2EjzVkuBruzHtipT4llBaTbAyWhv6Yg5HcWH5tVbm_1C5zNnQlTm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837498" y="2410920"/>
            <a:ext cx="5281350" cy="2281906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7"/>
          <p:cNvSpPr txBox="1"/>
          <p:nvPr/>
        </p:nvSpPr>
        <p:spPr>
          <a:xfrm>
            <a:off x="838199" y="5018902"/>
            <a:ext cx="11353801" cy="11233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</a:pPr>
            <a:r>
              <a:rPr lang="fr-FR"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Rendez-vous sur </a:t>
            </a:r>
            <a:r>
              <a:rPr lang="fr-FR" sz="2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Microsoft Office 365 </a:t>
            </a:r>
            <a:r>
              <a:rPr lang="fr-FR"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via le lien : </a:t>
            </a: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93167B"/>
              </a:buClr>
              <a:buSzPts val="2400"/>
              <a:buFont typeface="Calibri"/>
              <a:buNone/>
            </a:pPr>
            <a:r>
              <a:rPr lang="fr-FR" sz="2400" b="1" i="0" u="sng" strike="noStrike" cap="none">
                <a:solidFill>
                  <a:srgbClr val="93167B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https://office.parisnanterre.fr</a:t>
            </a:r>
            <a:r>
              <a:rPr lang="fr-FR" sz="2400" b="1" i="0" u="sng" strike="noStrike" cap="none">
                <a:solidFill>
                  <a:srgbClr val="93167B"/>
                </a:solidFill>
                <a:latin typeface="Calibri"/>
                <a:ea typeface="Calibri"/>
                <a:cs typeface="Calibri"/>
                <a:sym typeface="Calibri"/>
              </a:rPr>
              <a:t>/</a:t>
            </a:r>
            <a:endParaRPr sz="24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63469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8"/>
          <p:cNvSpPr txBox="1">
            <a:spLocks noGrp="1"/>
          </p:cNvSpPr>
          <p:nvPr>
            <p:ph type="title"/>
          </p:nvPr>
        </p:nvSpPr>
        <p:spPr>
          <a:xfrm>
            <a:off x="838200" y="-1"/>
            <a:ext cx="105156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37F3A"/>
              </a:buClr>
              <a:buSzPts val="4400"/>
              <a:buFont typeface="Calibri"/>
              <a:buNone/>
            </a:pPr>
            <a:r>
              <a:rPr lang="fr-FR" b="1">
                <a:solidFill>
                  <a:srgbClr val="F37F3A"/>
                </a:solidFill>
              </a:rPr>
              <a:t>Services numériques</a:t>
            </a:r>
            <a:endParaRPr/>
          </a:p>
        </p:txBody>
      </p:sp>
      <p:sp>
        <p:nvSpPr>
          <p:cNvPr id="135" name="Google Shape;135;p8"/>
          <p:cNvSpPr txBox="1"/>
          <p:nvPr/>
        </p:nvSpPr>
        <p:spPr>
          <a:xfrm>
            <a:off x="810767" y="1511999"/>
            <a:ext cx="6230114" cy="35994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8000" rIns="0" bIns="45700" anchor="t" anchorCtr="0">
            <a:normAutofit fontScale="85000" lnSpcReduction="10000"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ct val="142856"/>
              <a:buFont typeface="Arial"/>
              <a:buNone/>
            </a:pPr>
            <a:r>
              <a:rPr lang="fr-FR" sz="26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Suite collaborative Google Workspace for Education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ct val="142856"/>
              <a:buFont typeface="Arial"/>
              <a:buNone/>
            </a:pPr>
            <a:r>
              <a:rPr lang="fr-FR" sz="26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Votre compte sur la suite collaborative Google Workspace for Education sera créé (24 heures après votre inscription à l’université, au plus tard !) et vous pourrez utiliser l’ensemble des outils de la suite (</a:t>
            </a:r>
            <a:r>
              <a:rPr lang="fr-FR" sz="26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Meet</a:t>
            </a:r>
            <a:r>
              <a:rPr lang="fr-FR" sz="26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 </a:t>
            </a:r>
            <a:r>
              <a:rPr lang="fr-FR" sz="26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ClassRoom</a:t>
            </a:r>
            <a:r>
              <a:rPr lang="fr-FR" sz="26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 Gmail, Docs, </a:t>
            </a:r>
            <a:r>
              <a:rPr lang="fr-FR" sz="26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Sheet</a:t>
            </a:r>
            <a:r>
              <a:rPr lang="fr-FR" sz="26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 Slides…) ainsi que Google Drive avec une capacité de 30 Gigas.</a:t>
            </a:r>
            <a:endParaRPr sz="2600" b="1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000000"/>
              </a:buClr>
              <a:buSzPct val="142856"/>
              <a:buFont typeface="Arial"/>
              <a:buNone/>
            </a:pPr>
            <a:r>
              <a:rPr lang="fr-FR" sz="26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Rendez-vous sur </a:t>
            </a:r>
            <a:r>
              <a:rPr lang="fr-FR" sz="26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Google Workspace for Education </a:t>
            </a:r>
            <a:r>
              <a:rPr lang="fr-FR" sz="26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via le lien : </a:t>
            </a:r>
            <a:r>
              <a:rPr lang="fr-FR" sz="2600" b="1" i="0" u="sng" strike="noStrike" cap="none" dirty="0">
                <a:solidFill>
                  <a:srgbClr val="93167B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https://gsuite.parisnanterre.fr</a:t>
            </a:r>
            <a:r>
              <a:rPr lang="fr-FR" sz="2600" b="1" i="0" u="sng" strike="noStrike" cap="none" dirty="0">
                <a:solidFill>
                  <a:srgbClr val="93167B"/>
                </a:solidFill>
                <a:latin typeface="Calibri"/>
                <a:ea typeface="Calibri"/>
                <a:cs typeface="Calibri"/>
                <a:sym typeface="Calibri"/>
              </a:rPr>
              <a:t>/</a:t>
            </a:r>
            <a:endParaRPr sz="2600" b="1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6" name="Google Shape;136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004305" y="2487167"/>
            <a:ext cx="5123688" cy="2379529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8"/>
          <p:cNvSpPr txBox="1"/>
          <p:nvPr/>
        </p:nvSpPr>
        <p:spPr>
          <a:xfrm>
            <a:off x="737615" y="5192638"/>
            <a:ext cx="11305033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None/>
            </a:pPr>
            <a:r>
              <a:rPr lang="fr-FR" sz="2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Votre messagerie étudiante @parisnanterre.fr est déployée sur </a:t>
            </a:r>
            <a:r>
              <a:rPr lang="fr-FR" sz="22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Gmail</a:t>
            </a:r>
            <a:r>
              <a:rPr lang="fr-FR" sz="2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de la suite Google Workspace for Education. Rendez-vous sur : </a:t>
            </a:r>
            <a:r>
              <a:rPr lang="fr-FR" sz="2200" b="1" i="0" u="sng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  <a:hlinkClick r:id="rId5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http://edumail.parisnanterre.fr/</a:t>
            </a:r>
            <a:endParaRPr sz="22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4868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9"/>
          <p:cNvSpPr txBox="1">
            <a:spLocks noGrp="1"/>
          </p:cNvSpPr>
          <p:nvPr>
            <p:ph type="title"/>
          </p:nvPr>
        </p:nvSpPr>
        <p:spPr>
          <a:xfrm>
            <a:off x="838200" y="-1"/>
            <a:ext cx="105156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37F3A"/>
              </a:buClr>
              <a:buSzPts val="4400"/>
              <a:buFont typeface="Calibri"/>
              <a:buNone/>
            </a:pPr>
            <a:r>
              <a:rPr lang="fr-FR" b="1">
                <a:solidFill>
                  <a:srgbClr val="F37F3A"/>
                </a:solidFill>
              </a:rPr>
              <a:t>Services numériques</a:t>
            </a:r>
            <a:endParaRPr/>
          </a:p>
        </p:txBody>
      </p:sp>
      <p:sp>
        <p:nvSpPr>
          <p:cNvPr id="143" name="Google Shape;143;p9"/>
          <p:cNvSpPr txBox="1"/>
          <p:nvPr/>
        </p:nvSpPr>
        <p:spPr>
          <a:xfrm>
            <a:off x="838200" y="1512000"/>
            <a:ext cx="6696456" cy="466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8000" rIns="0" bIns="45700" anchor="t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fr-FR" sz="26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Assistance - Direction des ressources informatiques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fr-FR" sz="2600" b="1" i="1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Une question au sujet des services numériques ? Un problème d’ordre technique ?</a:t>
            </a:r>
            <a:endParaRPr sz="26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fr-FR" sz="2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La Direction des ressources informatiques (DRI) met à votre disposition un service d’assistance. </a:t>
            </a:r>
            <a:endParaRPr sz="26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fr-FR" sz="2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Rendez-vous sur notre plateforme </a:t>
            </a:r>
            <a:r>
              <a:rPr lang="fr-FR" sz="2600" b="1" i="0" u="none" strike="noStrike" cap="small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Assistance-dri</a:t>
            </a:r>
            <a:r>
              <a:rPr lang="fr-FR" sz="2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:</a:t>
            </a:r>
            <a:endParaRPr sz="26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fr-FR" sz="2600" b="1" i="0" u="sng" strike="noStrike" cap="none">
                <a:solidFill>
                  <a:srgbClr val="93167B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https://assistance-dri.parisnanterre.fr</a:t>
            </a:r>
            <a:r>
              <a:rPr lang="fr-FR" sz="2600" b="1" i="0" u="sng" strike="noStrike" cap="none">
                <a:solidFill>
                  <a:srgbClr val="93167B"/>
                </a:solidFill>
                <a:latin typeface="Calibri"/>
                <a:ea typeface="Calibri"/>
                <a:cs typeface="Calibri"/>
                <a:sym typeface="Calibri"/>
              </a:rPr>
              <a:t>/</a:t>
            </a:r>
            <a:endParaRPr sz="26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4" name="Google Shape;144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534656" y="1591056"/>
            <a:ext cx="4611624" cy="510302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82186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0"/>
          <p:cNvSpPr txBox="1">
            <a:spLocks noGrp="1"/>
          </p:cNvSpPr>
          <p:nvPr>
            <p:ph type="title"/>
          </p:nvPr>
        </p:nvSpPr>
        <p:spPr>
          <a:xfrm>
            <a:off x="838200" y="-1"/>
            <a:ext cx="105156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37F3A"/>
              </a:buClr>
              <a:buSzPts val="4400"/>
              <a:buFont typeface="Calibri"/>
              <a:buNone/>
            </a:pPr>
            <a:r>
              <a:rPr lang="fr-FR" b="1">
                <a:solidFill>
                  <a:srgbClr val="F37F3A"/>
                </a:solidFill>
              </a:rPr>
              <a:t>Informations</a:t>
            </a:r>
            <a:endParaRPr b="1">
              <a:solidFill>
                <a:srgbClr val="F37F3A"/>
              </a:solidFill>
            </a:endParaRPr>
          </a:p>
        </p:txBody>
      </p:sp>
      <p:sp>
        <p:nvSpPr>
          <p:cNvPr id="150" name="Google Shape;150;p10"/>
          <p:cNvSpPr txBox="1"/>
          <p:nvPr/>
        </p:nvSpPr>
        <p:spPr>
          <a:xfrm>
            <a:off x="838200" y="1511999"/>
            <a:ext cx="11131296" cy="46649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8000" rIns="0" bIns="45700" anchor="t" anchorCtr="0">
            <a:normAutofit fontScale="85000" lnSpcReduction="20000"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lang="fr-FR" sz="26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La DRI a mis en place une permanence pour le prêt, la restitution et le support des ordinateurs portable prêtés aux étudiants.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lang="fr-FR" sz="2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Un agent de la DRI vous accueillera </a:t>
            </a:r>
            <a:r>
              <a:rPr lang="fr-FR" sz="26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tous les lundis, mardis et jeudis </a:t>
            </a:r>
            <a:r>
              <a:rPr lang="fr-FR" sz="2600" b="1" i="0" u="sng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uniquement</a:t>
            </a:r>
            <a:r>
              <a:rPr lang="fr-FR" sz="26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de 9h à 13h</a:t>
            </a:r>
            <a:r>
              <a:rPr lang="fr-FR" sz="2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au bâtiment Charlotte Delbo (BSL) - 3ème étage, bureau 311.</a:t>
            </a:r>
            <a:endParaRPr sz="26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lang="fr-FR" sz="2600">
                <a:latin typeface="Calibri"/>
                <a:ea typeface="Calibri"/>
                <a:cs typeface="Calibri"/>
                <a:sym typeface="Calibri"/>
              </a:rPr>
              <a:t>Exceptionnellement pour le mois de septembre, cette permanence n’aura lieu que les jeudis de 9h à 12h et de 13h30 à 16h30</a:t>
            </a:r>
            <a:endParaRPr sz="2600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lang="fr-FR" sz="2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Vous pouvez vous présenter si :</a:t>
            </a:r>
            <a:endParaRPr sz="26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65113" marR="0" lvl="0" indent="-25273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r>
              <a:rPr lang="fr-FR" sz="2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Vous êtes bénéficiaire d'un prêt d'ordinateur portable</a:t>
            </a:r>
            <a:endParaRPr sz="26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65113" marR="0" lvl="0" indent="-25273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r>
              <a:rPr lang="fr-FR" sz="2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Vous souhaitez restituer l'ordinateur qui vous a été prêté</a:t>
            </a:r>
            <a:endParaRPr sz="26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65113" marR="0" lvl="0" indent="-25273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r>
              <a:rPr lang="fr-FR" sz="2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Vous avez besoin de support pour l’ordinateur portable de prêt de l’université</a:t>
            </a:r>
            <a:endParaRPr sz="26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68966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1"/>
          <p:cNvSpPr txBox="1">
            <a:spLocks noGrp="1"/>
          </p:cNvSpPr>
          <p:nvPr>
            <p:ph type="title"/>
          </p:nvPr>
        </p:nvSpPr>
        <p:spPr>
          <a:xfrm>
            <a:off x="838200" y="-1"/>
            <a:ext cx="105156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37F3A"/>
              </a:buClr>
              <a:buSzPts val="4400"/>
              <a:buFont typeface="Calibri"/>
              <a:buNone/>
            </a:pPr>
            <a:r>
              <a:rPr lang="fr-FR" b="1">
                <a:solidFill>
                  <a:srgbClr val="F37F3A"/>
                </a:solidFill>
              </a:rPr>
              <a:t>Services numériques</a:t>
            </a:r>
            <a:endParaRPr/>
          </a:p>
        </p:txBody>
      </p:sp>
      <p:sp>
        <p:nvSpPr>
          <p:cNvPr id="156" name="Google Shape;156;p11"/>
          <p:cNvSpPr txBox="1"/>
          <p:nvPr/>
        </p:nvSpPr>
        <p:spPr>
          <a:xfrm>
            <a:off x="838200" y="1511999"/>
            <a:ext cx="10515600" cy="46649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8000" rIns="0" bIns="45700" anchor="t" anchorCtr="0">
            <a:normAutofit fontScale="92500" lnSpcReduction="20000"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ct val="108107"/>
              <a:buFont typeface="Arial"/>
              <a:buNone/>
            </a:pPr>
            <a:r>
              <a:rPr lang="fr-FR" sz="26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Portail des services numériques (ENT)</a:t>
            </a:r>
            <a:endParaRPr/>
          </a:p>
          <a:p>
            <a:pPr marL="0" marR="0" lvl="1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3167B"/>
              </a:buClr>
              <a:buSzPct val="108107"/>
              <a:buFont typeface="Calibri"/>
              <a:buNone/>
            </a:pPr>
            <a:r>
              <a:rPr lang="fr-FR" sz="2200" b="1" i="0" u="sng" strike="noStrike" cap="none">
                <a:solidFill>
                  <a:srgbClr val="93167B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https://portail.parisnanterre.fr</a:t>
            </a:r>
            <a:r>
              <a:rPr lang="fr-FR" sz="2200" b="1" i="0" u="sng" strike="noStrike" cap="none">
                <a:solidFill>
                  <a:srgbClr val="93167B"/>
                </a:solidFill>
                <a:latin typeface="Calibri"/>
                <a:ea typeface="Calibri"/>
                <a:cs typeface="Calibri"/>
                <a:sym typeface="Calibri"/>
              </a:rPr>
              <a:t>/</a:t>
            </a:r>
            <a:endParaRPr sz="2200" b="1" i="0" u="none" strike="noStrike" cap="none">
              <a:solidFill>
                <a:srgbClr val="D1357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ct val="108107"/>
              <a:buFont typeface="Arial"/>
              <a:buNone/>
            </a:pPr>
            <a:r>
              <a:rPr lang="fr-FR" sz="26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Suite collaborative Microsoft Office 365</a:t>
            </a:r>
            <a:endParaRPr/>
          </a:p>
          <a:p>
            <a:pPr marL="0" marR="0" lvl="1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3167B"/>
              </a:buClr>
              <a:buSzPct val="108107"/>
              <a:buFont typeface="Calibri"/>
              <a:buNone/>
            </a:pPr>
            <a:r>
              <a:rPr lang="fr-FR" sz="2200" b="1" i="0" u="sng" strike="noStrike" cap="none">
                <a:solidFill>
                  <a:srgbClr val="93167B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https://office.parisnanterre.fr</a:t>
            </a:r>
            <a:r>
              <a:rPr lang="fr-FR" sz="2200" b="1" i="0" u="sng" strike="noStrike" cap="none">
                <a:solidFill>
                  <a:srgbClr val="93167B"/>
                </a:solidFill>
                <a:latin typeface="Calibri"/>
                <a:ea typeface="Calibri"/>
                <a:cs typeface="Calibri"/>
                <a:sym typeface="Calibri"/>
              </a:rPr>
              <a:t>/</a:t>
            </a:r>
            <a:endParaRPr sz="2200" b="1" i="0" u="none" strike="noStrike" cap="none">
              <a:solidFill>
                <a:srgbClr val="D1357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ct val="108107"/>
              <a:buFont typeface="Arial"/>
              <a:buNone/>
            </a:pPr>
            <a:r>
              <a:rPr lang="fr-FR" sz="26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Suite collaborative Google Workspace for education</a:t>
            </a:r>
            <a:endParaRPr/>
          </a:p>
          <a:p>
            <a:pPr marL="0" marR="0" lvl="1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3167B"/>
              </a:buClr>
              <a:buSzPct val="108107"/>
              <a:buFont typeface="Calibri"/>
              <a:buNone/>
            </a:pPr>
            <a:r>
              <a:rPr lang="fr-FR" sz="2200" b="1" i="0" u="sng" strike="noStrike" cap="none">
                <a:solidFill>
                  <a:srgbClr val="93167B"/>
                </a:solidFill>
                <a:latin typeface="Calibri"/>
                <a:ea typeface="Calibri"/>
                <a:cs typeface="Calibri"/>
                <a:sym typeface="Calibri"/>
                <a:hlinkClick r:id="rId5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https://gsuite.parisnanterre.fr</a:t>
            </a:r>
            <a:r>
              <a:rPr lang="fr-FR" sz="2200" b="1" i="0" u="sng" strike="noStrike" cap="none">
                <a:solidFill>
                  <a:srgbClr val="93167B"/>
                </a:solidFill>
                <a:latin typeface="Calibri"/>
                <a:ea typeface="Calibri"/>
                <a:cs typeface="Calibri"/>
                <a:sym typeface="Calibri"/>
              </a:rPr>
              <a:t>/</a:t>
            </a:r>
            <a:endParaRPr sz="2200" b="1" i="0" u="none" strike="noStrike" cap="none">
              <a:solidFill>
                <a:srgbClr val="D1357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ct val="108107"/>
              <a:buFont typeface="Arial"/>
              <a:buNone/>
            </a:pPr>
            <a:r>
              <a:rPr lang="fr-FR" sz="26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Accès direct à la messagerie étudiante</a:t>
            </a:r>
            <a:endParaRPr/>
          </a:p>
          <a:p>
            <a:pPr marL="0" marR="0" lvl="1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3167B"/>
              </a:buClr>
              <a:buSzPct val="108107"/>
              <a:buFont typeface="Calibri"/>
              <a:buNone/>
            </a:pPr>
            <a:r>
              <a:rPr lang="fr-FR" sz="2200" b="1" i="0" u="sng" strike="noStrike" cap="none">
                <a:solidFill>
                  <a:srgbClr val="93167B"/>
                </a:solidFill>
                <a:latin typeface="Calibri"/>
                <a:ea typeface="Calibri"/>
                <a:cs typeface="Calibri"/>
                <a:sym typeface="Calibri"/>
                <a:hlinkClick r:id="rId6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http://edumail.parisnanterre.fr</a:t>
            </a:r>
            <a:r>
              <a:rPr lang="fr-FR" sz="2200" b="1" i="0" u="sng" strike="noStrike" cap="none">
                <a:solidFill>
                  <a:srgbClr val="93167B"/>
                </a:solidFill>
                <a:latin typeface="Calibri"/>
                <a:ea typeface="Calibri"/>
                <a:cs typeface="Calibri"/>
                <a:sym typeface="Calibri"/>
              </a:rPr>
              <a:t>/</a:t>
            </a:r>
            <a:endParaRPr sz="2200" b="1" i="0" u="none" strike="noStrike" cap="none">
              <a:solidFill>
                <a:srgbClr val="D1357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ct val="108107"/>
              <a:buFont typeface="Arial"/>
              <a:buNone/>
            </a:pPr>
            <a:r>
              <a:rPr lang="fr-FR" sz="26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Site web de la Direction des ressources informatiques</a:t>
            </a:r>
            <a:endParaRPr/>
          </a:p>
          <a:p>
            <a:pPr marL="0" marR="0" lvl="1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3167B"/>
              </a:buClr>
              <a:buSzPct val="108107"/>
              <a:buFont typeface="Calibri"/>
              <a:buNone/>
            </a:pPr>
            <a:r>
              <a:rPr lang="fr-FR" sz="2200" b="1" i="0" u="sng" strike="noStrike" cap="none">
                <a:solidFill>
                  <a:srgbClr val="93167B"/>
                </a:solidFill>
                <a:latin typeface="Calibri"/>
                <a:ea typeface="Calibri"/>
                <a:cs typeface="Calibri"/>
                <a:sym typeface="Calibri"/>
                <a:hlinkClick r:id="rId7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https://dri.parisnanterre.fr</a:t>
            </a:r>
            <a:r>
              <a:rPr lang="fr-FR" sz="2200" b="1" i="0" u="sng" strike="noStrike" cap="none">
                <a:solidFill>
                  <a:srgbClr val="93167B"/>
                </a:solidFill>
                <a:latin typeface="Calibri"/>
                <a:ea typeface="Calibri"/>
                <a:cs typeface="Calibri"/>
                <a:sym typeface="Calibri"/>
              </a:rPr>
              <a:t>/</a:t>
            </a:r>
            <a:endParaRPr sz="2200" b="1" i="0" u="none" strike="noStrike" cap="none">
              <a:solidFill>
                <a:srgbClr val="D1357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1479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 idx="4294967295"/>
          </p:nvPr>
        </p:nvSpPr>
        <p:spPr>
          <a:xfrm>
            <a:off x="515160" y="2130480"/>
            <a:ext cx="10514880" cy="3423240"/>
          </a:xfrm>
          <a:prstGeom prst="rect">
            <a:avLst/>
          </a:prstGeom>
          <a:noFill/>
          <a:ln w="0">
            <a:noFill/>
          </a:ln>
        </p:spPr>
        <p:txBody>
          <a:bodyPr lIns="0" tIns="45720" rIns="0" bIns="4572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fr-FR" sz="6000" b="0" strike="noStrike" spc="-1">
                <a:solidFill>
                  <a:schemeClr val="dk1"/>
                </a:solidFill>
                <a:latin typeface="Calibri Light"/>
              </a:rPr>
              <a:t>Les outils pour travailler à distance</a:t>
            </a:r>
            <a:endParaRPr lang="fr-FR" sz="6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idx="4294967295"/>
          </p:nvPr>
        </p:nvSpPr>
        <p:spPr>
          <a:xfrm>
            <a:off x="515160" y="741240"/>
            <a:ext cx="10514880" cy="1033560"/>
          </a:xfrm>
          <a:prstGeom prst="rect">
            <a:avLst/>
          </a:prstGeom>
          <a:noFill/>
          <a:ln w="0">
            <a:noFill/>
          </a:ln>
        </p:spPr>
        <p:txBody>
          <a:bodyPr lIns="0" tIns="45720" rIns="0" bIns="45720" anchor="b">
            <a:noAutofit/>
          </a:bodyPr>
          <a:lstStyle/>
          <a:p>
            <a:pPr indent="0">
              <a:spcBef>
                <a:spcPts val="1417"/>
              </a:spcBef>
              <a:buNone/>
            </a:pPr>
            <a:endParaRPr lang="fr-FR" sz="18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9628" y="-84167"/>
            <a:ext cx="12341628" cy="6942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3391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idx="4294967295"/>
          </p:nvPr>
        </p:nvSpPr>
        <p:spPr>
          <a:xfrm>
            <a:off x="5240520" y="0"/>
            <a:ext cx="6112440" cy="1439280"/>
          </a:xfrm>
          <a:prstGeom prst="rect">
            <a:avLst/>
          </a:prstGeom>
          <a:noFill/>
          <a:ln w="0">
            <a:noFill/>
          </a:ln>
        </p:spPr>
        <p:txBody>
          <a:bodyPr lIns="0" tIns="45720" rIns="0" bIns="45720" anchor="b">
            <a:noAutofit/>
          </a:bodyPr>
          <a:lstStyle/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fr-FR" sz="4400" b="1" strike="noStrike" spc="-1">
                <a:solidFill>
                  <a:schemeClr val="accent1">
                    <a:lumMod val="75000"/>
                  </a:schemeClr>
                </a:solidFill>
                <a:latin typeface="Calibri Light"/>
              </a:rPr>
              <a:t>COMETE</a:t>
            </a:r>
            <a:endParaRPr lang="fr-F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" name="Espace réservé du texte 5"/>
          <p:cNvSpPr/>
          <p:nvPr/>
        </p:nvSpPr>
        <p:spPr>
          <a:xfrm>
            <a:off x="5457600" y="1511280"/>
            <a:ext cx="6112440" cy="4664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252000" rIns="0" bIns="45000" anchor="t">
            <a:normAutofit/>
          </a:bodyPr>
          <a:lstStyle/>
          <a:p>
            <a:pPr defTabSz="914400">
              <a:lnSpc>
                <a:spcPct val="100000"/>
              </a:lnSpc>
              <a:spcBef>
                <a:spcPts val="1800"/>
              </a:spcBef>
              <a:tabLst>
                <a:tab pos="0" algn="l"/>
              </a:tabLst>
            </a:pPr>
            <a:r>
              <a:rPr lang="fr-FR" sz="2600" b="1" strike="noStrike" spc="-1">
                <a:solidFill>
                  <a:srgbClr val="000000"/>
                </a:solidFill>
                <a:latin typeface="Calibri"/>
              </a:rPr>
              <a:t>Centre optimisé de médiatisation et de technologies éducatives</a:t>
            </a:r>
            <a:endParaRPr lang="fr-FR" sz="2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fr-FR" sz="2200" b="1" strike="noStrike" spc="-1">
                <a:solidFill>
                  <a:srgbClr val="F3803A"/>
                </a:solidFill>
                <a:latin typeface="Calibri"/>
              </a:rPr>
              <a:t>Jérôme KREUTZER</a:t>
            </a:r>
            <a:endParaRPr lang="fr-FR" sz="22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fr-FR" sz="2200" b="1" strike="noStrike" spc="-1">
                <a:solidFill>
                  <a:srgbClr val="F3803A"/>
                </a:solidFill>
                <a:latin typeface="Calibri"/>
              </a:rPr>
              <a:t>Responsable du pôle d’ingénierie pédagogique au service COMETE</a:t>
            </a:r>
            <a:endParaRPr lang="fr-FR" sz="22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1001"/>
              </a:spcBef>
              <a:tabLst>
                <a:tab pos="0" algn="l"/>
              </a:tabLst>
            </a:pPr>
            <a:endParaRPr lang="fr-FR" sz="22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fr-FR" sz="2200" b="1" u="sng" strike="noStrike" spc="-1">
                <a:solidFill>
                  <a:srgbClr val="93167B"/>
                </a:solidFill>
                <a:uFillTx/>
                <a:latin typeface="Calibri"/>
              </a:rPr>
              <a:t>https://</a:t>
            </a:r>
            <a:r>
              <a:rPr lang="fr-FR" sz="2200" b="1" u="sng" strike="noStrike" spc="-1">
                <a:solidFill>
                  <a:srgbClr val="93167B"/>
                </a:solidFill>
                <a:uFillTx/>
                <a:latin typeface="Calibri"/>
                <a:hlinkClick r:id="rId2"/>
              </a:rPr>
              <a:t>service-comete.parisnanterre.fr</a:t>
            </a:r>
            <a:endParaRPr lang="fr-FR" sz="22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fr-FR" sz="2200" b="1" u="sng" strike="noStrike" spc="-1">
                <a:solidFill>
                  <a:srgbClr val="93167B"/>
                </a:solidFill>
                <a:uFillTx/>
                <a:latin typeface="Calibri"/>
              </a:rPr>
              <a:t>https://</a:t>
            </a:r>
            <a:r>
              <a:rPr lang="fr-FR" sz="2200" b="1" u="sng" strike="noStrike" spc="-1">
                <a:solidFill>
                  <a:srgbClr val="93167B"/>
                </a:solidFill>
                <a:uFillTx/>
                <a:latin typeface="Calibri"/>
                <a:hlinkClick r:id="rId3"/>
              </a:rPr>
              <a:t>coursenligne.parisnanterre.fr</a:t>
            </a:r>
            <a:endParaRPr lang="fr-FR" sz="22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61" name="Picture 4" descr="https://lh5.googleusercontent.com/6x7xksazcwVnhFsJcCaJhEvwFi2uxQ3AkZi_HTxYk_D8hQJZQzLl2iZ00D1GVbYjOUis44EcK1Y5rX_vcj_pPvzuw0LYcTwkJiALRofoMwLTyjCncpaX7xKC8-JS3xXOeRBPVe4GT8NP-ele_1xbmBo7uIuZWM4RXgAa9us7cCx6VQ6veC0p"/>
          <p:cNvPicPr/>
          <p:nvPr/>
        </p:nvPicPr>
        <p:blipFill>
          <a:blip r:embed="rId4"/>
          <a:srcRect l="21037" r="21037"/>
          <a:stretch/>
        </p:blipFill>
        <p:spPr>
          <a:xfrm>
            <a:off x="619560" y="291960"/>
            <a:ext cx="4025160" cy="5884200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759623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170280" y="161640"/>
            <a:ext cx="11846520" cy="1028880"/>
          </a:xfrm>
          <a:prstGeom prst="rect">
            <a:avLst/>
          </a:prstGeom>
          <a:noFill/>
          <a:ln w="0">
            <a:noFill/>
          </a:ln>
        </p:spPr>
        <p:txBody>
          <a:bodyPr lIns="0" tIns="45720" rIns="0" bIns="45720" anchor="b">
            <a:no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fr-FR" sz="4400" b="1" strike="noStrike" spc="-1">
                <a:solidFill>
                  <a:schemeClr val="accent1">
                    <a:lumMod val="75000"/>
                  </a:schemeClr>
                </a:solidFill>
                <a:latin typeface="Calibri Light"/>
              </a:rPr>
              <a:t>CoursEnLigne (CEL), pour quoi faire ? </a:t>
            </a:r>
            <a:endParaRPr lang="fr-F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Espace réservé du contenu 2"/>
          <p:cNvSpPr/>
          <p:nvPr/>
        </p:nvSpPr>
        <p:spPr>
          <a:xfrm>
            <a:off x="344880" y="1440000"/>
            <a:ext cx="11735640" cy="4664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252000" rIns="0" bIns="45000" anchor="t">
            <a:noAutofit/>
          </a:bodyPr>
          <a:lstStyle/>
          <a:p>
            <a:pPr marL="439560" defTabSz="914400">
              <a:lnSpc>
                <a:spcPct val="10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fr-FR" sz="1800" b="1" strike="noStrike" spc="-1">
                <a:solidFill>
                  <a:srgbClr val="F3803A"/>
                </a:solidFill>
                <a:latin typeface="Calibri"/>
              </a:rPr>
              <a:t>La plateforme CoursEnLigne vous permet d’accéder à des espaces de cours ouverts par vos enseignantes et vos enseignants.</a:t>
            </a:r>
            <a:endParaRPr lang="fr-FR" sz="1800" b="0" strike="noStrike" spc="-1">
              <a:solidFill>
                <a:srgbClr val="000000"/>
              </a:solidFill>
              <a:latin typeface="Arial"/>
            </a:endParaRPr>
          </a:p>
          <a:p>
            <a:pPr marL="439560" defTabSz="914400">
              <a:lnSpc>
                <a:spcPct val="10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fr-FR" sz="1800" b="1" strike="noStrike" spc="-1">
                <a:solidFill>
                  <a:srgbClr val="F3803A"/>
                </a:solidFill>
                <a:latin typeface="Calibri"/>
              </a:rPr>
              <a:t>Sur ces espaces de cours, vous pouvez, si vos enseignantes ou vos enseignants vous le proposent : </a:t>
            </a:r>
            <a:endParaRPr lang="fr-FR" sz="1800" b="0" strike="noStrike" spc="-1">
              <a:solidFill>
                <a:srgbClr val="000000"/>
              </a:solidFill>
              <a:latin typeface="Arial"/>
            </a:endParaRPr>
          </a:p>
          <a:p>
            <a:pPr marL="439560" defTabSz="914400">
              <a:lnSpc>
                <a:spcPct val="10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fr-FR" sz="1800" b="1" strike="noStrike" spc="-1">
                <a:solidFill>
                  <a:srgbClr val="F3803A"/>
                </a:solidFill>
                <a:latin typeface="Calibri"/>
              </a:rPr>
              <a:t>Accéder à des contenus pédagogiques complémentaires :</a:t>
            </a:r>
            <a:endParaRPr lang="fr-FR" sz="1800" b="0" strike="noStrike" spc="-1">
              <a:solidFill>
                <a:srgbClr val="000000"/>
              </a:solidFill>
              <a:latin typeface="Arial"/>
            </a:endParaRPr>
          </a:p>
          <a:p>
            <a:pPr marL="439560" defTabSz="914400">
              <a:lnSpc>
                <a:spcPct val="100000"/>
              </a:lnSpc>
              <a:spcBef>
                <a:spcPts val="799"/>
              </a:spcBef>
              <a:buClr>
                <a:srgbClr val="000000"/>
              </a:buClr>
              <a:buFont typeface="Wingdings" charset="2"/>
              <a:buChar char=""/>
              <a:tabLst>
                <a:tab pos="0" algn="l"/>
              </a:tabLst>
            </a:pPr>
            <a:r>
              <a:rPr lang="fr-FR" sz="1800" b="0" strike="noStrike" spc="-1">
                <a:solidFill>
                  <a:srgbClr val="000000"/>
                </a:solidFill>
                <a:latin typeface="Calibri"/>
              </a:rPr>
              <a:t>Des informations importantes concernant le cours</a:t>
            </a:r>
            <a:endParaRPr lang="fr-FR" sz="1800" b="0" strike="noStrike" spc="-1">
              <a:solidFill>
                <a:srgbClr val="000000"/>
              </a:solidFill>
              <a:latin typeface="Arial"/>
            </a:endParaRPr>
          </a:p>
          <a:p>
            <a:pPr marL="439560" defTabSz="914400">
              <a:lnSpc>
                <a:spcPct val="100000"/>
              </a:lnSpc>
              <a:spcBef>
                <a:spcPts val="799"/>
              </a:spcBef>
              <a:buClr>
                <a:srgbClr val="000000"/>
              </a:buClr>
              <a:buFont typeface="Wingdings" charset="2"/>
              <a:buChar char=""/>
              <a:tabLst>
                <a:tab pos="0" algn="l"/>
              </a:tabLst>
            </a:pPr>
            <a:r>
              <a:rPr lang="fr-FR" sz="1800" b="0" strike="noStrike" spc="-1">
                <a:solidFill>
                  <a:srgbClr val="000000"/>
                </a:solidFill>
                <a:latin typeface="Calibri"/>
              </a:rPr>
              <a:t>Une présentation projetée en cours</a:t>
            </a:r>
            <a:endParaRPr lang="fr-FR" sz="1800" b="0" strike="noStrike" spc="-1">
              <a:solidFill>
                <a:srgbClr val="000000"/>
              </a:solidFill>
              <a:latin typeface="Arial"/>
            </a:endParaRPr>
          </a:p>
          <a:p>
            <a:pPr marL="439560" defTabSz="914400">
              <a:lnSpc>
                <a:spcPct val="100000"/>
              </a:lnSpc>
              <a:spcBef>
                <a:spcPts val="799"/>
              </a:spcBef>
              <a:buClr>
                <a:srgbClr val="000000"/>
              </a:buClr>
              <a:buFont typeface="Wingdings" charset="2"/>
              <a:buChar char=""/>
              <a:tabLst>
                <a:tab pos="0" algn="l"/>
              </a:tabLst>
            </a:pPr>
            <a:r>
              <a:rPr lang="fr-FR" sz="1800" b="0" strike="noStrike" spc="-1">
                <a:solidFill>
                  <a:srgbClr val="000000"/>
                </a:solidFill>
                <a:latin typeface="Calibri"/>
              </a:rPr>
              <a:t>Des articles ou des documents à lire</a:t>
            </a:r>
            <a:endParaRPr lang="fr-FR" sz="1800" b="0" strike="noStrike" spc="-1">
              <a:solidFill>
                <a:srgbClr val="000000"/>
              </a:solidFill>
              <a:latin typeface="Arial"/>
            </a:endParaRPr>
          </a:p>
          <a:p>
            <a:pPr marL="439560" defTabSz="914400">
              <a:lnSpc>
                <a:spcPct val="100000"/>
              </a:lnSpc>
              <a:spcBef>
                <a:spcPts val="799"/>
              </a:spcBef>
              <a:buClr>
                <a:srgbClr val="000000"/>
              </a:buClr>
              <a:buFont typeface="Wingdings" charset="2"/>
              <a:buChar char=""/>
              <a:tabLst>
                <a:tab pos="0" algn="l"/>
              </a:tabLst>
            </a:pPr>
            <a:r>
              <a:rPr lang="fr-FR" sz="1800" b="0" strike="noStrike" spc="-1">
                <a:solidFill>
                  <a:srgbClr val="000000"/>
                </a:solidFill>
                <a:latin typeface="Calibri"/>
              </a:rPr>
              <a:t>Des liens vers des ressources pédagogiques en ligne, des vidéos ou des documents sonores</a:t>
            </a:r>
            <a:endParaRPr lang="fr-FR" sz="1800" b="0" strike="noStrike" spc="-1">
              <a:solidFill>
                <a:srgbClr val="000000"/>
              </a:solidFill>
              <a:latin typeface="Arial"/>
            </a:endParaRPr>
          </a:p>
          <a:p>
            <a:pPr marL="439560" defTabSz="914400">
              <a:lnSpc>
                <a:spcPct val="100000"/>
              </a:lnSpc>
              <a:spcBef>
                <a:spcPts val="799"/>
              </a:spcBef>
              <a:buClr>
                <a:srgbClr val="000000"/>
              </a:buClr>
              <a:buFont typeface="Wingdings" charset="2"/>
              <a:buChar char=""/>
              <a:tabLst>
                <a:tab pos="0" algn="l"/>
              </a:tabLst>
            </a:pPr>
            <a:r>
              <a:rPr lang="fr-FR" sz="1800" b="0" strike="noStrike" spc="-1">
                <a:solidFill>
                  <a:srgbClr val="000000"/>
                </a:solidFill>
                <a:latin typeface="Calibri"/>
              </a:rPr>
              <a:t>Des liens vers d’autres espaces de travail collaboratif</a:t>
            </a:r>
            <a:endParaRPr lang="fr-FR" sz="1800" b="0" strike="noStrike" spc="-1">
              <a:solidFill>
                <a:srgbClr val="000000"/>
              </a:solidFill>
              <a:latin typeface="Arial"/>
            </a:endParaRPr>
          </a:p>
          <a:p>
            <a:pPr marL="439560" defTabSz="914400">
              <a:lnSpc>
                <a:spcPct val="10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fr-FR" sz="1800" b="1" strike="noStrike" spc="-1">
                <a:solidFill>
                  <a:srgbClr val="F3803A"/>
                </a:solidFill>
                <a:latin typeface="Calibri"/>
              </a:rPr>
              <a:t>Par ailleurs, vous y trouverez vos cours proposés entièrement en ligne, comme « Grands Repères 1 &amp; 2 », « Maîtrise du Français Écrit », et quelques autres. Repérez-les dès le début des semestres dans votre tableau de bord !</a:t>
            </a:r>
            <a:endParaRPr lang="fr-FR" sz="1800" b="0" strike="noStrike" spc="-1">
              <a:solidFill>
                <a:srgbClr val="000000"/>
              </a:solidFill>
              <a:latin typeface="Arial"/>
            </a:endParaRPr>
          </a:p>
          <a:p>
            <a:pPr marL="439560" defTabSz="914400">
              <a:lnSpc>
                <a:spcPct val="10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fr-FR" sz="1800" b="1" strike="noStrike" spc="-1">
                <a:solidFill>
                  <a:srgbClr val="F3803A"/>
                </a:solidFill>
                <a:latin typeface="Calibri"/>
              </a:rPr>
              <a:t>Enfin, si vous suivez une formation à distance (EAD), c’est sur CEL que vous trouverez l’ensemble de vos cours. </a:t>
            </a:r>
            <a:endParaRPr lang="fr-FR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68481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246960" y="-271800"/>
            <a:ext cx="11787120" cy="1439280"/>
          </a:xfrm>
          <a:prstGeom prst="rect">
            <a:avLst/>
          </a:prstGeom>
          <a:noFill/>
          <a:ln w="0">
            <a:noFill/>
          </a:ln>
        </p:spPr>
        <p:txBody>
          <a:bodyPr lIns="0" tIns="45720" rIns="0" bIns="45720" anchor="b">
            <a:no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fr-FR" sz="4400" b="1" strike="noStrike" spc="-1">
                <a:solidFill>
                  <a:schemeClr val="accent1">
                    <a:lumMod val="75000"/>
                  </a:schemeClr>
                </a:solidFill>
                <a:latin typeface="Calibri Light"/>
              </a:rPr>
              <a:t>CoursEnLigne (CEL), pour quoi faire ? </a:t>
            </a:r>
            <a:endParaRPr lang="fr-F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/>
          </p:nvPr>
        </p:nvSpPr>
        <p:spPr>
          <a:xfrm>
            <a:off x="838080" y="1512000"/>
            <a:ext cx="5180760" cy="4664160"/>
          </a:xfrm>
          <a:prstGeom prst="rect">
            <a:avLst/>
          </a:prstGeom>
          <a:noFill/>
          <a:ln w="0">
            <a:noFill/>
          </a:ln>
        </p:spPr>
        <p:txBody>
          <a:bodyPr lIns="0" tIns="252000" rIns="0" bIns="45720" anchor="t">
            <a:normAutofit fontScale="91388" lnSpcReduction="20000"/>
          </a:bodyPr>
          <a:lstStyle/>
          <a:p>
            <a:pPr indent="0" defTabSz="914400">
              <a:lnSpc>
                <a:spcPct val="100000"/>
              </a:lnSpc>
              <a:spcBef>
                <a:spcPts val="1800"/>
              </a:spcBef>
              <a:buNone/>
              <a:tabLst>
                <a:tab pos="0" algn="l"/>
              </a:tabLst>
            </a:pPr>
            <a:r>
              <a:rPr lang="fr-FR" sz="2600" b="1" strike="noStrike" spc="-1">
                <a:solidFill>
                  <a:schemeClr val="dk1"/>
                </a:solidFill>
                <a:latin typeface="Calibri"/>
              </a:rPr>
              <a:t>Communiquer avec votre enseignant·e</a:t>
            </a:r>
            <a:endParaRPr lang="fr-FR" sz="2600" b="0" strike="noStrike" spc="-1">
              <a:solidFill>
                <a:srgbClr val="000000"/>
              </a:solidFill>
              <a:latin typeface="Arial"/>
            </a:endParaRPr>
          </a:p>
          <a:p>
            <a:pPr indent="0" defTabSz="914400">
              <a:lnSpc>
                <a:spcPct val="100000"/>
              </a:lnSpc>
              <a:spcBef>
                <a:spcPts val="799"/>
              </a:spcBef>
              <a:buNone/>
              <a:tabLst>
                <a:tab pos="0" algn="l"/>
              </a:tabLst>
            </a:pPr>
            <a:r>
              <a:rPr lang="fr-FR" sz="2200" b="0" strike="noStrike" spc="-1">
                <a:solidFill>
                  <a:schemeClr val="dk1"/>
                </a:solidFill>
                <a:latin typeface="Calibri"/>
              </a:rPr>
              <a:t>Vous pouvez </a:t>
            </a:r>
            <a:r>
              <a:rPr lang="fr-FR" sz="2200" b="1" strike="noStrike" spc="-1">
                <a:solidFill>
                  <a:schemeClr val="dk1"/>
                </a:solidFill>
                <a:latin typeface="Calibri"/>
              </a:rPr>
              <a:t>recevoir des « annonces » </a:t>
            </a:r>
            <a:r>
              <a:rPr lang="fr-FR" sz="2200" b="0" strike="noStrike" spc="-1">
                <a:solidFill>
                  <a:schemeClr val="dk1"/>
                </a:solidFill>
                <a:latin typeface="Calibri"/>
              </a:rPr>
              <a:t>de votre enseignant.e, qui sont relayées sur votre adresse de messagerie @parisnanterre.fr : rappel d’une date importante, précision sur un travail à rendre, etc.</a:t>
            </a:r>
            <a:endParaRPr lang="fr-FR" sz="2200" b="0" strike="noStrike" spc="-1">
              <a:solidFill>
                <a:srgbClr val="000000"/>
              </a:solidFill>
              <a:latin typeface="Arial"/>
            </a:endParaRPr>
          </a:p>
          <a:p>
            <a:pPr indent="0" defTabSz="914400">
              <a:lnSpc>
                <a:spcPct val="100000"/>
              </a:lnSpc>
              <a:spcBef>
                <a:spcPts val="799"/>
              </a:spcBef>
              <a:buNone/>
              <a:tabLst>
                <a:tab pos="0" algn="l"/>
              </a:tabLst>
            </a:pPr>
            <a:r>
              <a:rPr lang="fr-FR" sz="2200" b="0" strike="noStrike" spc="-1">
                <a:solidFill>
                  <a:schemeClr val="dk1"/>
                </a:solidFill>
                <a:latin typeface="Calibri"/>
              </a:rPr>
              <a:t>Si votre enseignant·e a mis en place un </a:t>
            </a:r>
            <a:r>
              <a:rPr lang="fr-FR" sz="2200" b="1" strike="noStrike" spc="-1">
                <a:solidFill>
                  <a:schemeClr val="dk1"/>
                </a:solidFill>
                <a:latin typeface="Calibri"/>
              </a:rPr>
              <a:t>forum de discussion</a:t>
            </a:r>
            <a:r>
              <a:rPr lang="fr-FR" sz="2200" b="0" strike="noStrike" spc="-1">
                <a:solidFill>
                  <a:schemeClr val="dk1"/>
                </a:solidFill>
                <a:latin typeface="Calibri"/>
              </a:rPr>
              <a:t> et vous invite à l’utiliser, vous pouvez poser des questions – mais vous pouvez aussi lire les réponses apportées aux questions posées par d’autres étudiant·es. </a:t>
            </a:r>
            <a:endParaRPr lang="fr-FR" sz="2200" b="0" strike="noStrike" spc="-1">
              <a:solidFill>
                <a:srgbClr val="000000"/>
              </a:solidFill>
              <a:latin typeface="Arial"/>
            </a:endParaRPr>
          </a:p>
          <a:p>
            <a:pPr indent="0" defTabSz="914400">
              <a:lnSpc>
                <a:spcPct val="100000"/>
              </a:lnSpc>
              <a:spcBef>
                <a:spcPts val="799"/>
              </a:spcBef>
              <a:buNone/>
              <a:tabLst>
                <a:tab pos="0" algn="l"/>
              </a:tabLst>
            </a:pPr>
            <a:r>
              <a:rPr lang="fr-FR" sz="2200" b="1" strike="noStrike" spc="-1">
                <a:solidFill>
                  <a:schemeClr val="dk1"/>
                </a:solidFill>
                <a:latin typeface="Calibri"/>
              </a:rPr>
              <a:t>Votre enseignant·e peut également mettre en ligne un « chat » </a:t>
            </a:r>
            <a:r>
              <a:rPr lang="fr-FR" sz="2200" b="0" strike="noStrike" spc="-1">
                <a:solidFill>
                  <a:schemeClr val="dk1"/>
                </a:solidFill>
                <a:latin typeface="Calibri"/>
              </a:rPr>
              <a:t>sur son espace de cours, pour converser en direct dans le cadre d’une séance à distance, par exemple.</a:t>
            </a:r>
            <a:endParaRPr lang="fr-FR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/>
          </p:nvPr>
        </p:nvSpPr>
        <p:spPr>
          <a:xfrm>
            <a:off x="6172200" y="1512000"/>
            <a:ext cx="5180760" cy="4664160"/>
          </a:xfrm>
          <a:prstGeom prst="rect">
            <a:avLst/>
          </a:prstGeom>
          <a:noFill/>
          <a:ln w="0">
            <a:noFill/>
          </a:ln>
        </p:spPr>
        <p:txBody>
          <a:bodyPr lIns="0" tIns="252000" rIns="0" bIns="45720" anchor="t">
            <a:normAutofit/>
          </a:bodyPr>
          <a:lstStyle/>
          <a:p>
            <a:pPr indent="0" defTabSz="914400">
              <a:lnSpc>
                <a:spcPct val="100000"/>
              </a:lnSpc>
              <a:spcBef>
                <a:spcPts val="1800"/>
              </a:spcBef>
              <a:buNone/>
              <a:tabLst>
                <a:tab pos="0" algn="l"/>
              </a:tabLst>
            </a:pPr>
            <a:r>
              <a:rPr lang="fr-FR" sz="2600" b="1" strike="noStrike" spc="-1">
                <a:solidFill>
                  <a:schemeClr val="dk1"/>
                </a:solidFill>
                <a:latin typeface="Calibri"/>
              </a:rPr>
              <a:t>Participer à des activités pédagogiques, proposées éventuellement par votre enseignant·e</a:t>
            </a:r>
            <a:endParaRPr lang="fr-FR" sz="2600" b="0" strike="noStrike" spc="-1">
              <a:solidFill>
                <a:srgbClr val="000000"/>
              </a:solidFill>
              <a:latin typeface="Arial"/>
            </a:endParaRPr>
          </a:p>
          <a:p>
            <a:pPr indent="0" defTabSz="9144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fr-FR" sz="2200" b="1" strike="noStrike" spc="-1">
                <a:solidFill>
                  <a:schemeClr val="accent1">
                    <a:lumMod val="75000"/>
                  </a:schemeClr>
                </a:solidFill>
                <a:latin typeface="Calibri"/>
              </a:rPr>
              <a:t>Par exemple</a:t>
            </a:r>
            <a:endParaRPr lang="fr-FR" sz="2200" b="0" strike="noStrike" spc="-1">
              <a:solidFill>
                <a:srgbClr val="000000"/>
              </a:solidFill>
              <a:latin typeface="Arial"/>
            </a:endParaRPr>
          </a:p>
          <a:p>
            <a:pPr indent="0" defTabSz="914400">
              <a:lnSpc>
                <a:spcPct val="100000"/>
              </a:lnSpc>
              <a:spcBef>
                <a:spcPts val="799"/>
              </a:spcBef>
              <a:buNone/>
              <a:tabLst>
                <a:tab pos="0" algn="l"/>
              </a:tabLst>
            </a:pPr>
            <a:r>
              <a:rPr lang="fr-FR" sz="2200" b="0" strike="noStrike" spc="-1">
                <a:solidFill>
                  <a:schemeClr val="dk1"/>
                </a:solidFill>
                <a:latin typeface="Calibri"/>
              </a:rPr>
              <a:t>Répondre à des </a:t>
            </a:r>
            <a:r>
              <a:rPr lang="fr-FR" sz="2200" b="1" strike="noStrike" spc="-1">
                <a:solidFill>
                  <a:schemeClr val="dk1"/>
                </a:solidFill>
                <a:latin typeface="Calibri"/>
              </a:rPr>
              <a:t>tests de connaissances</a:t>
            </a:r>
            <a:r>
              <a:rPr lang="fr-FR" sz="2200" b="0" strike="noStrike" spc="-1">
                <a:solidFill>
                  <a:schemeClr val="dk1"/>
                </a:solidFill>
                <a:latin typeface="Calibri"/>
              </a:rPr>
              <a:t>, à des </a:t>
            </a:r>
            <a:r>
              <a:rPr lang="fr-FR" sz="2200" b="1" strike="noStrike" spc="-1">
                <a:solidFill>
                  <a:schemeClr val="dk1"/>
                </a:solidFill>
                <a:latin typeface="Calibri"/>
              </a:rPr>
              <a:t>quiz</a:t>
            </a:r>
            <a:r>
              <a:rPr lang="fr-FR" sz="2200" b="0" strike="noStrike" spc="-1">
                <a:solidFill>
                  <a:schemeClr val="dk1"/>
                </a:solidFill>
                <a:latin typeface="Calibri"/>
              </a:rPr>
              <a:t> ou des </a:t>
            </a:r>
            <a:r>
              <a:rPr lang="fr-FR" sz="2200" b="1" strike="noStrike" spc="-1">
                <a:solidFill>
                  <a:schemeClr val="dk1"/>
                </a:solidFill>
                <a:latin typeface="Calibri"/>
              </a:rPr>
              <a:t>questionnaires</a:t>
            </a:r>
            <a:endParaRPr lang="fr-FR" sz="2200" b="0" strike="noStrike" spc="-1">
              <a:solidFill>
                <a:srgbClr val="000000"/>
              </a:solidFill>
              <a:latin typeface="Arial"/>
            </a:endParaRPr>
          </a:p>
          <a:p>
            <a:pPr indent="0" defTabSz="914400">
              <a:lnSpc>
                <a:spcPct val="100000"/>
              </a:lnSpc>
              <a:spcBef>
                <a:spcPts val="799"/>
              </a:spcBef>
              <a:buNone/>
              <a:tabLst>
                <a:tab pos="0" algn="l"/>
              </a:tabLst>
            </a:pPr>
            <a:r>
              <a:rPr lang="fr-FR" sz="2200" b="0" strike="noStrike" spc="-1">
                <a:solidFill>
                  <a:schemeClr val="dk1"/>
                </a:solidFill>
                <a:latin typeface="Calibri"/>
              </a:rPr>
              <a:t>Participer à des </a:t>
            </a:r>
            <a:r>
              <a:rPr lang="fr-FR" sz="2200" b="1" strike="noStrike" spc="-1">
                <a:solidFill>
                  <a:schemeClr val="dk1"/>
                </a:solidFill>
                <a:latin typeface="Calibri"/>
              </a:rPr>
              <a:t>activités collaboratives</a:t>
            </a:r>
            <a:endParaRPr lang="fr-FR" sz="2200" b="0" strike="noStrike" spc="-1">
              <a:solidFill>
                <a:srgbClr val="000000"/>
              </a:solidFill>
              <a:latin typeface="Arial"/>
            </a:endParaRPr>
          </a:p>
          <a:p>
            <a:pPr indent="0" defTabSz="914400">
              <a:lnSpc>
                <a:spcPct val="100000"/>
              </a:lnSpc>
              <a:spcBef>
                <a:spcPts val="799"/>
              </a:spcBef>
              <a:buNone/>
              <a:tabLst>
                <a:tab pos="0" algn="l"/>
              </a:tabLst>
            </a:pPr>
            <a:r>
              <a:rPr lang="fr-FR" sz="2200" b="0" strike="noStrike" spc="-1">
                <a:solidFill>
                  <a:schemeClr val="dk1"/>
                </a:solidFill>
                <a:latin typeface="Calibri"/>
              </a:rPr>
              <a:t>Déposer des </a:t>
            </a:r>
            <a:r>
              <a:rPr lang="fr-FR" sz="2200" b="1" strike="noStrike" spc="-1">
                <a:solidFill>
                  <a:schemeClr val="dk1"/>
                </a:solidFill>
                <a:latin typeface="Calibri"/>
              </a:rPr>
              <a:t>devoirs en ligne</a:t>
            </a:r>
            <a:r>
              <a:rPr lang="fr-FR" sz="2200" b="0" strike="noStrike" spc="-1">
                <a:solidFill>
                  <a:schemeClr val="dk1"/>
                </a:solidFill>
                <a:latin typeface="Calibri"/>
              </a:rPr>
              <a:t>, etc.</a:t>
            </a:r>
            <a:endParaRPr lang="fr-FR" sz="2200" b="0" strike="noStrike" spc="-1">
              <a:solidFill>
                <a:srgbClr val="000000"/>
              </a:solidFill>
              <a:latin typeface="Arial"/>
            </a:endParaRPr>
          </a:p>
          <a:p>
            <a:pPr indent="0" defTabSz="914400">
              <a:lnSpc>
                <a:spcPct val="100000"/>
              </a:lnSpc>
              <a:spcBef>
                <a:spcPts val="1800"/>
              </a:spcBef>
              <a:buNone/>
              <a:tabLst>
                <a:tab pos="0" algn="l"/>
              </a:tabLst>
            </a:pPr>
            <a:endParaRPr lang="fr-FR" sz="2600" b="0" strike="noStrike" spc="-1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81855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idx="4294967295"/>
          </p:nvPr>
        </p:nvSpPr>
        <p:spPr>
          <a:xfrm>
            <a:off x="5240520" y="0"/>
            <a:ext cx="6951600" cy="1439280"/>
          </a:xfrm>
          <a:prstGeom prst="rect">
            <a:avLst/>
          </a:prstGeom>
          <a:noFill/>
          <a:ln w="0">
            <a:noFill/>
          </a:ln>
        </p:spPr>
        <p:txBody>
          <a:bodyPr lIns="0" tIns="45720" rIns="0" bIns="45720" anchor="b">
            <a:noAutofit/>
          </a:bodyPr>
          <a:lstStyle/>
          <a:p>
            <a:pPr indent="0" algn="ctr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fr-FR" sz="4300" b="1" strike="noStrike" spc="-1">
                <a:solidFill>
                  <a:schemeClr val="accent1">
                    <a:lumMod val="75000"/>
                  </a:schemeClr>
                </a:solidFill>
                <a:latin typeface="Calibri Light"/>
              </a:rPr>
              <a:t>Se connecter  à CoursEnLigne </a:t>
            </a:r>
            <a:endParaRPr lang="fr-FR" sz="43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68" name="Image 4"/>
          <p:cNvPicPr/>
          <p:nvPr/>
        </p:nvPicPr>
        <p:blipFill>
          <a:blip r:embed="rId2"/>
          <a:srcRect r="48878"/>
          <a:stretch/>
        </p:blipFill>
        <p:spPr>
          <a:xfrm>
            <a:off x="81000" y="261720"/>
            <a:ext cx="5072400" cy="6468840"/>
          </a:xfrm>
          <a:prstGeom prst="rect">
            <a:avLst/>
          </a:prstGeom>
          <a:ln w="0">
            <a:noFill/>
          </a:ln>
        </p:spPr>
      </p:pic>
      <p:sp>
        <p:nvSpPr>
          <p:cNvPr id="69" name="Espace réservé du texte 5"/>
          <p:cNvSpPr/>
          <p:nvPr/>
        </p:nvSpPr>
        <p:spPr>
          <a:xfrm>
            <a:off x="6130800" y="1701720"/>
            <a:ext cx="5257080" cy="4664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252000" rIns="0" bIns="45000" anchor="t">
            <a:normAutofit/>
          </a:bodyPr>
          <a:lstStyle/>
          <a:p>
            <a:pPr defTabSz="914400">
              <a:lnSpc>
                <a:spcPct val="100000"/>
              </a:lnSpc>
              <a:spcBef>
                <a:spcPts val="1800"/>
              </a:spcBef>
              <a:tabLst>
                <a:tab pos="0" algn="l"/>
              </a:tabLst>
            </a:pPr>
            <a:r>
              <a:rPr lang="fr-FR" sz="2400" b="1" strike="noStrike" spc="-1">
                <a:solidFill>
                  <a:srgbClr val="000000"/>
                </a:solidFill>
                <a:latin typeface="Calibri"/>
              </a:rPr>
              <a:t>1) Tapez l’adresse (URL) de la plateforme dans votre navigateur internet (Mozilla Firefox ou chrome):  </a:t>
            </a:r>
            <a:endParaRPr lang="fr-FR" sz="2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fr-FR" sz="2200" b="1" strike="noStrike" spc="-1">
                <a:solidFill>
                  <a:srgbClr val="F3803A"/>
                </a:solidFill>
                <a:latin typeface="Calibri"/>
              </a:rPr>
              <a:t>https://coursenligne.parisnanterre.fr</a:t>
            </a:r>
            <a:endParaRPr lang="fr-FR" sz="22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1001"/>
              </a:spcBef>
              <a:tabLst>
                <a:tab pos="0" algn="l"/>
              </a:tabLst>
            </a:pPr>
            <a:endParaRPr lang="fr-FR" sz="22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1800"/>
              </a:spcBef>
              <a:tabLst>
                <a:tab pos="0" algn="l"/>
              </a:tabLst>
            </a:pPr>
            <a:r>
              <a:rPr lang="fr-FR" sz="2400" b="1" strike="noStrike" spc="-1">
                <a:solidFill>
                  <a:srgbClr val="000000"/>
                </a:solidFill>
                <a:latin typeface="Calibri"/>
              </a:rPr>
              <a:t>2) En arrivant sur cette page, </a:t>
            </a:r>
            <a:endParaRPr lang="fr-FR" sz="2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fr-FR" sz="2200" b="1" strike="noStrike" spc="-1">
                <a:solidFill>
                  <a:srgbClr val="F3803A"/>
                </a:solidFill>
                <a:latin typeface="Calibri"/>
              </a:rPr>
              <a:t>connectez-vous !</a:t>
            </a:r>
            <a:endParaRPr lang="fr-FR" sz="22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fr-FR" sz="2200" b="1" strike="noStrike" spc="-1">
                <a:solidFill>
                  <a:srgbClr val="F3803A"/>
                </a:solidFill>
                <a:latin typeface="Calibri"/>
              </a:rPr>
              <a:t>(coin supérieur droit de votre écran)</a:t>
            </a:r>
            <a:endParaRPr lang="fr-FR" sz="2200" b="0" strike="noStrike" spc="-1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70" name="Connecteur droit avec flèche 8"/>
          <p:cNvCxnSpPr/>
          <p:nvPr/>
        </p:nvCxnSpPr>
        <p:spPr>
          <a:xfrm flipH="1" flipV="1">
            <a:off x="4946040" y="581760"/>
            <a:ext cx="915120" cy="3576960"/>
          </a:xfrm>
          <a:prstGeom prst="straightConnector1">
            <a:avLst/>
          </a:prstGeom>
          <a:ln w="57150">
            <a:solidFill>
              <a:srgbClr val="FF0000"/>
            </a:solidFill>
            <a:round/>
            <a:tailEnd type="triangle" w="med" len="med"/>
          </a:ln>
        </p:spPr>
      </p:cxnSp>
    </p:spTree>
    <p:extLst>
      <p:ext uri="{BB962C8B-B14F-4D97-AF65-F5344CB8AC3E}">
        <p14:creationId xmlns:p14="http://schemas.microsoft.com/office/powerpoint/2010/main" val="1504239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838080" y="0"/>
            <a:ext cx="10514880" cy="1439280"/>
          </a:xfrm>
          <a:prstGeom prst="rect">
            <a:avLst/>
          </a:prstGeom>
          <a:noFill/>
          <a:ln w="0">
            <a:noFill/>
          </a:ln>
        </p:spPr>
        <p:txBody>
          <a:bodyPr lIns="0" tIns="45720" rIns="0" bIns="45720" anchor="b">
            <a:no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fr-FR" sz="4400" b="1" strike="noStrike" spc="-1">
                <a:solidFill>
                  <a:schemeClr val="accent1">
                    <a:lumMod val="75000"/>
                  </a:schemeClr>
                </a:solidFill>
                <a:latin typeface="Calibri Light"/>
              </a:rPr>
              <a:t>Se connecter à CoursEnLigne</a:t>
            </a:r>
            <a:endParaRPr lang="fr-F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" name="PlaceHolder 2"/>
          <p:cNvSpPr>
            <a:spLocks noGrp="1"/>
          </p:cNvSpPr>
          <p:nvPr>
            <p:ph/>
          </p:nvPr>
        </p:nvSpPr>
        <p:spPr>
          <a:xfrm>
            <a:off x="838080" y="1505160"/>
            <a:ext cx="5451120" cy="4664160"/>
          </a:xfrm>
          <a:prstGeom prst="rect">
            <a:avLst/>
          </a:prstGeom>
          <a:noFill/>
          <a:ln w="0">
            <a:noFill/>
          </a:ln>
        </p:spPr>
        <p:txBody>
          <a:bodyPr lIns="0" tIns="252000" rIns="0" bIns="45720" anchor="t">
            <a:normAutofit/>
          </a:bodyPr>
          <a:lstStyle/>
          <a:p>
            <a:pPr indent="0" defTabSz="914400">
              <a:lnSpc>
                <a:spcPct val="100000"/>
              </a:lnSpc>
              <a:spcBef>
                <a:spcPts val="799"/>
              </a:spcBef>
              <a:buNone/>
              <a:tabLst>
                <a:tab pos="0" algn="l"/>
              </a:tabLst>
            </a:pPr>
            <a:r>
              <a:rPr lang="fr-FR" sz="2200" b="0" strike="noStrike" spc="-1">
                <a:solidFill>
                  <a:schemeClr val="dk1"/>
                </a:solidFill>
                <a:latin typeface="Calibri"/>
              </a:rPr>
              <a:t>Le lien de connexion vous mène sur cette page</a:t>
            </a:r>
            <a:endParaRPr lang="fr-FR" sz="2200" b="0" strike="noStrike" spc="-1">
              <a:solidFill>
                <a:srgbClr val="000000"/>
              </a:solidFill>
              <a:latin typeface="Arial"/>
            </a:endParaRPr>
          </a:p>
          <a:p>
            <a:pPr indent="0" defTabSz="914400">
              <a:lnSpc>
                <a:spcPct val="100000"/>
              </a:lnSpc>
              <a:spcBef>
                <a:spcPts val="799"/>
              </a:spcBef>
              <a:buNone/>
              <a:tabLst>
                <a:tab pos="0" algn="l"/>
              </a:tabLst>
            </a:pPr>
            <a:r>
              <a:rPr lang="fr-FR" sz="2200" b="0" strike="noStrike" spc="-1">
                <a:solidFill>
                  <a:schemeClr val="dk1"/>
                </a:solidFill>
                <a:latin typeface="Calibri"/>
              </a:rPr>
              <a:t>Vous devez alors vous identifier avec </a:t>
            </a:r>
            <a:endParaRPr lang="fr-FR" sz="2200" b="0" strike="noStrike" spc="-1">
              <a:solidFill>
                <a:srgbClr val="000000"/>
              </a:solidFill>
              <a:latin typeface="Arial"/>
            </a:endParaRPr>
          </a:p>
          <a:p>
            <a:pPr marL="540000" lvl="3" indent="-228600" defTabSz="914400">
              <a:lnSpc>
                <a:spcPct val="100000"/>
              </a:lnSpc>
              <a:spcBef>
                <a:spcPts val="7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fr-FR" sz="2200" b="0" strike="noStrike" spc="-1">
                <a:solidFill>
                  <a:schemeClr val="dk1"/>
                </a:solidFill>
                <a:latin typeface="Calibri"/>
              </a:rPr>
              <a:t>votre </a:t>
            </a:r>
            <a:r>
              <a:rPr lang="fr-FR" sz="2200" b="1" strike="noStrike" spc="-1">
                <a:solidFill>
                  <a:schemeClr val="dk1"/>
                </a:solidFill>
                <a:latin typeface="Calibri"/>
              </a:rPr>
              <a:t>identifiant</a:t>
            </a:r>
            <a:r>
              <a:rPr lang="fr-FR" sz="2200" b="0" strike="noStrike" spc="-1">
                <a:solidFill>
                  <a:schemeClr val="dk1"/>
                </a:solidFill>
                <a:latin typeface="Calibri"/>
              </a:rPr>
              <a:t> (login = numéro étudiant)</a:t>
            </a:r>
            <a:endParaRPr lang="fr-FR" sz="2200" b="0" strike="noStrike" spc="-1">
              <a:solidFill>
                <a:srgbClr val="000000"/>
              </a:solidFill>
              <a:latin typeface="Arial"/>
            </a:endParaRPr>
          </a:p>
          <a:p>
            <a:pPr marL="540000" lvl="3" indent="-228600" defTabSz="914400">
              <a:lnSpc>
                <a:spcPct val="100000"/>
              </a:lnSpc>
              <a:spcBef>
                <a:spcPts val="7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fr-FR" sz="2200" b="0" strike="noStrike" spc="-1">
                <a:solidFill>
                  <a:schemeClr val="dk1"/>
                </a:solidFill>
                <a:latin typeface="Calibri"/>
              </a:rPr>
              <a:t>votre </a:t>
            </a:r>
            <a:r>
              <a:rPr lang="fr-FR" sz="2200" b="1" strike="noStrike" spc="-1">
                <a:solidFill>
                  <a:schemeClr val="dk1"/>
                </a:solidFill>
                <a:latin typeface="Calibri"/>
              </a:rPr>
              <a:t>mot de passe </a:t>
            </a:r>
            <a:r>
              <a:rPr lang="fr-FR" sz="2200" b="0" strike="noStrike" spc="-1">
                <a:solidFill>
                  <a:schemeClr val="dk1"/>
                </a:solidFill>
                <a:latin typeface="Calibri"/>
              </a:rPr>
              <a:t>de messagerie  </a:t>
            </a:r>
            <a:endParaRPr lang="fr-FR" sz="2200" b="0" strike="noStrike" spc="-1">
              <a:solidFill>
                <a:srgbClr val="000000"/>
              </a:solidFill>
              <a:latin typeface="Arial"/>
            </a:endParaRPr>
          </a:p>
          <a:p>
            <a:pPr indent="0" defTabSz="914400">
              <a:lnSpc>
                <a:spcPct val="100000"/>
              </a:lnSpc>
              <a:spcBef>
                <a:spcPts val="799"/>
              </a:spcBef>
              <a:buNone/>
              <a:tabLst>
                <a:tab pos="0" algn="l"/>
              </a:tabLst>
            </a:pPr>
            <a:r>
              <a:rPr lang="fr-FR" sz="2200" b="0" strike="noStrike" spc="-1">
                <a:solidFill>
                  <a:schemeClr val="dk1"/>
                </a:solidFill>
                <a:latin typeface="Calibri"/>
              </a:rPr>
              <a:t>Ce système d’authentification est le même pour la plupart des services numériques de l’université accessibles en ligne.</a:t>
            </a:r>
            <a:endParaRPr lang="fr-FR" sz="2200" b="0" strike="noStrike" spc="-1">
              <a:solidFill>
                <a:srgbClr val="000000"/>
              </a:solidFill>
              <a:latin typeface="Arial"/>
            </a:endParaRPr>
          </a:p>
          <a:p>
            <a:pPr indent="0" defTabSz="9144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fr-FR" sz="2200" b="0" strike="noStrike" spc="-1">
                <a:solidFill>
                  <a:schemeClr val="dk1"/>
                </a:solidFill>
                <a:latin typeface="Calibri"/>
                <a:ea typeface="Noto Sans CJK SC"/>
              </a:rPr>
              <a:t>En cas de problème pour vous identifier, rendez-vous sur le site de la DRI : </a:t>
            </a:r>
            <a:r>
              <a:rPr lang="fr-FR" sz="2200" b="1" strike="noStrike" spc="-1">
                <a:solidFill>
                  <a:schemeClr val="dk1"/>
                </a:solidFill>
                <a:latin typeface="Calibri"/>
                <a:ea typeface="Noto Sans CJK SC"/>
                <a:hlinkClick r:id="rId2"/>
              </a:rPr>
              <a:t>https://dri.parisnanterre.fr</a:t>
            </a:r>
            <a:r>
              <a:rPr lang="fr-FR" sz="2200" b="1" strike="noStrike" spc="-1">
                <a:solidFill>
                  <a:schemeClr val="dk1"/>
                </a:solidFill>
                <a:latin typeface="Calibri"/>
                <a:ea typeface="Noto Sans CJK SC"/>
              </a:rPr>
              <a:t>    OU</a:t>
            </a:r>
            <a:endParaRPr lang="fr-FR" sz="2200" b="0" strike="noStrike" spc="-1">
              <a:solidFill>
                <a:srgbClr val="000000"/>
              </a:solidFill>
              <a:latin typeface="Arial"/>
            </a:endParaRPr>
          </a:p>
          <a:p>
            <a:pPr indent="0" defTabSz="9144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fr-FR" sz="2200" b="1" strike="noStrike" spc="-1">
                <a:solidFill>
                  <a:schemeClr val="dk1"/>
                </a:solidFill>
                <a:latin typeface="Calibri"/>
                <a:ea typeface="Noto Sans CJK SC"/>
              </a:rPr>
              <a:t>https://identite.parisnanterre.fr/</a:t>
            </a:r>
            <a:endParaRPr lang="fr-FR" sz="22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73" name="Image 3"/>
          <p:cNvPicPr/>
          <p:nvPr/>
        </p:nvPicPr>
        <p:blipFill>
          <a:blip r:embed="rId3"/>
          <a:stretch/>
        </p:blipFill>
        <p:spPr>
          <a:xfrm>
            <a:off x="7662960" y="1740600"/>
            <a:ext cx="3837600" cy="4664160"/>
          </a:xfrm>
          <a:prstGeom prst="rect">
            <a:avLst/>
          </a:prstGeom>
          <a:ln w="0">
            <a:noFill/>
          </a:ln>
        </p:spPr>
      </p:pic>
      <p:cxnSp>
        <p:nvCxnSpPr>
          <p:cNvPr id="74" name="Connecteur droit avec flèche 4"/>
          <p:cNvCxnSpPr/>
          <p:nvPr/>
        </p:nvCxnSpPr>
        <p:spPr>
          <a:xfrm>
            <a:off x="6289920" y="2881440"/>
            <a:ext cx="1828440" cy="512280"/>
          </a:xfrm>
          <a:prstGeom prst="straightConnector1">
            <a:avLst/>
          </a:prstGeom>
          <a:ln w="57150">
            <a:solidFill>
              <a:srgbClr val="FF0000"/>
            </a:solidFill>
            <a:round/>
            <a:tailEnd type="triangle" w="med" len="med"/>
          </a:ln>
        </p:spPr>
      </p:cxnSp>
      <p:cxnSp>
        <p:nvCxnSpPr>
          <p:cNvPr id="75" name="Connecteur droit avec flèche 8"/>
          <p:cNvCxnSpPr/>
          <p:nvPr/>
        </p:nvCxnSpPr>
        <p:spPr>
          <a:xfrm>
            <a:off x="5513760" y="3269520"/>
            <a:ext cx="2383920" cy="568800"/>
          </a:xfrm>
          <a:prstGeom prst="straightConnector1">
            <a:avLst/>
          </a:prstGeom>
          <a:ln w="57150">
            <a:solidFill>
              <a:srgbClr val="FF0000"/>
            </a:solidFill>
            <a:round/>
            <a:tailEnd type="triangle" w="med" len="med"/>
          </a:ln>
        </p:spPr>
      </p:cxnSp>
    </p:spTree>
    <p:extLst>
      <p:ext uri="{BB962C8B-B14F-4D97-AF65-F5344CB8AC3E}">
        <p14:creationId xmlns:p14="http://schemas.microsoft.com/office/powerpoint/2010/main" val="2355803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838080" y="0"/>
            <a:ext cx="10514880" cy="1439280"/>
          </a:xfrm>
          <a:prstGeom prst="rect">
            <a:avLst/>
          </a:prstGeom>
          <a:noFill/>
          <a:ln w="0">
            <a:noFill/>
          </a:ln>
        </p:spPr>
        <p:txBody>
          <a:bodyPr lIns="0" tIns="45720" rIns="0" bIns="45720" anchor="b">
            <a:noAutofit/>
          </a:bodyPr>
          <a:lstStyle/>
          <a:p>
            <a:pPr marL="266760" indent="-3816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fr-FR" sz="4400" b="1" strike="noStrike" spc="-1">
                <a:solidFill>
                  <a:schemeClr val="accent1">
                    <a:lumMod val="75000"/>
                  </a:schemeClr>
                </a:solidFill>
                <a:latin typeface="Calibri Light"/>
              </a:rPr>
              <a:t>Signer la charte </a:t>
            </a:r>
            <a:r>
              <a:rPr lang="fr-FR" sz="3600" b="1" strike="noStrike" spc="-1">
                <a:solidFill>
                  <a:schemeClr val="accent1">
                    <a:lumMod val="75000"/>
                  </a:schemeClr>
                </a:solidFill>
                <a:latin typeface="Calibri Light"/>
              </a:rPr>
              <a:t>d’utilisation</a:t>
            </a:r>
            <a:endParaRPr lang="fr-FR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PlaceHolder 2"/>
          <p:cNvSpPr>
            <a:spLocks noGrp="1"/>
          </p:cNvSpPr>
          <p:nvPr>
            <p:ph/>
          </p:nvPr>
        </p:nvSpPr>
        <p:spPr>
          <a:xfrm>
            <a:off x="4364280" y="1512000"/>
            <a:ext cx="6989040" cy="4664160"/>
          </a:xfrm>
          <a:prstGeom prst="rect">
            <a:avLst/>
          </a:prstGeom>
          <a:noFill/>
          <a:ln w="0">
            <a:noFill/>
          </a:ln>
        </p:spPr>
        <p:txBody>
          <a:bodyPr lIns="0" tIns="252000" rIns="0" bIns="45720" anchor="t">
            <a:normAutofit/>
          </a:bodyPr>
          <a:lstStyle/>
          <a:p>
            <a:pPr indent="0" defTabSz="914400">
              <a:lnSpc>
                <a:spcPct val="100000"/>
              </a:lnSpc>
              <a:spcBef>
                <a:spcPts val="1800"/>
              </a:spcBef>
              <a:buNone/>
              <a:tabLst>
                <a:tab pos="0" algn="l"/>
              </a:tabLst>
            </a:pPr>
            <a:r>
              <a:rPr lang="fr-FR" sz="2400" b="1" strike="noStrike" spc="-1">
                <a:solidFill>
                  <a:schemeClr val="dk1"/>
                </a:solidFill>
                <a:latin typeface="Calibri"/>
              </a:rPr>
              <a:t>Lors de votre première connexion, en début d’année, la charte d’utilisation de la plateforme CoursEnLigne s’affiche. </a:t>
            </a:r>
            <a:endParaRPr lang="fr-FR" sz="2400" b="0" strike="noStrike" spc="-1">
              <a:solidFill>
                <a:srgbClr val="000000"/>
              </a:solidFill>
              <a:latin typeface="Arial"/>
            </a:endParaRPr>
          </a:p>
          <a:p>
            <a:pPr indent="0" defTabSz="914400">
              <a:lnSpc>
                <a:spcPct val="100000"/>
              </a:lnSpc>
              <a:spcBef>
                <a:spcPts val="1800"/>
              </a:spcBef>
              <a:buNone/>
              <a:tabLst>
                <a:tab pos="0" algn="l"/>
              </a:tabLst>
            </a:pPr>
            <a:r>
              <a:rPr lang="fr-FR" sz="2400" b="0" strike="noStrike" spc="-1">
                <a:solidFill>
                  <a:schemeClr val="dk1"/>
                </a:solidFill>
                <a:latin typeface="Calibri"/>
              </a:rPr>
              <a:t>Cette charte rappelle les droits et obligations de chacune et chacun sur cette plateforme pédagogique : respect des données personnelles, comportement respectueux sur les espaces de travail collaboratifs et les forums, etc. </a:t>
            </a:r>
            <a:endParaRPr lang="fr-FR" sz="2400" b="0" strike="noStrike" spc="-1">
              <a:solidFill>
                <a:srgbClr val="000000"/>
              </a:solidFill>
              <a:latin typeface="Arial"/>
            </a:endParaRPr>
          </a:p>
          <a:p>
            <a:pPr indent="0" defTabSz="914400">
              <a:lnSpc>
                <a:spcPct val="100000"/>
              </a:lnSpc>
              <a:spcBef>
                <a:spcPts val="1800"/>
              </a:spcBef>
              <a:buNone/>
              <a:tabLst>
                <a:tab pos="0" algn="l"/>
              </a:tabLst>
            </a:pPr>
            <a:r>
              <a:rPr lang="fr-FR" sz="2400" b="0" strike="noStrike" spc="-1">
                <a:solidFill>
                  <a:schemeClr val="dk1"/>
                </a:solidFill>
                <a:latin typeface="Calibri"/>
              </a:rPr>
              <a:t>Vous devez la lire attentivement, puis la signer, tout au bas du document, avant de continuer.</a:t>
            </a:r>
            <a:endParaRPr lang="fr-FR" sz="2400" b="0" strike="noStrike" spc="-1">
              <a:solidFill>
                <a:srgbClr val="000000"/>
              </a:solidFill>
              <a:latin typeface="Arial"/>
            </a:endParaRPr>
          </a:p>
          <a:p>
            <a:pPr indent="0" defTabSz="914400">
              <a:lnSpc>
                <a:spcPct val="100000"/>
              </a:lnSpc>
              <a:spcBef>
                <a:spcPts val="799"/>
              </a:spcBef>
              <a:buNone/>
              <a:tabLst>
                <a:tab pos="0" algn="l"/>
              </a:tabLst>
            </a:pPr>
            <a:endParaRPr lang="fr-FR" sz="22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78" name="Image 3"/>
          <p:cNvPicPr/>
          <p:nvPr/>
        </p:nvPicPr>
        <p:blipFill>
          <a:blip r:embed="rId2"/>
          <a:stretch/>
        </p:blipFill>
        <p:spPr>
          <a:xfrm>
            <a:off x="838080" y="1512000"/>
            <a:ext cx="3240720" cy="5012640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2817178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PlaceHolder 1"/>
          <p:cNvSpPr>
            <a:spLocks noGrp="1"/>
          </p:cNvSpPr>
          <p:nvPr>
            <p:ph type="title"/>
          </p:nvPr>
        </p:nvSpPr>
        <p:spPr>
          <a:xfrm>
            <a:off x="838080" y="0"/>
            <a:ext cx="10514880" cy="1439280"/>
          </a:xfrm>
          <a:prstGeom prst="rect">
            <a:avLst/>
          </a:prstGeom>
          <a:noFill/>
          <a:ln w="0">
            <a:noFill/>
          </a:ln>
        </p:spPr>
        <p:txBody>
          <a:bodyPr lIns="0" tIns="45720" rIns="0" bIns="45720" anchor="b">
            <a:no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fr-FR" sz="4400" b="1" strike="noStrike" spc="-1">
                <a:solidFill>
                  <a:schemeClr val="accent1">
                    <a:lumMod val="75000"/>
                  </a:schemeClr>
                </a:solidFill>
                <a:latin typeface="Calibri Light"/>
              </a:rPr>
              <a:t>Bienvenue ! </a:t>
            </a:r>
            <a:endParaRPr lang="fr-FR" sz="44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80" name="Image 3"/>
          <p:cNvPicPr/>
          <p:nvPr/>
        </p:nvPicPr>
        <p:blipFill>
          <a:blip r:embed="rId3"/>
          <a:stretch/>
        </p:blipFill>
        <p:spPr>
          <a:xfrm>
            <a:off x="838080" y="1761120"/>
            <a:ext cx="3815640" cy="4664160"/>
          </a:xfrm>
          <a:prstGeom prst="rect">
            <a:avLst/>
          </a:prstGeom>
          <a:ln w="0">
            <a:noFill/>
          </a:ln>
        </p:spPr>
      </p:pic>
      <p:sp>
        <p:nvSpPr>
          <p:cNvPr id="81" name="PlaceHolder 2"/>
          <p:cNvSpPr>
            <a:spLocks noGrp="1"/>
          </p:cNvSpPr>
          <p:nvPr>
            <p:ph/>
          </p:nvPr>
        </p:nvSpPr>
        <p:spPr>
          <a:xfrm>
            <a:off x="5361840" y="1697040"/>
            <a:ext cx="6347520" cy="4392360"/>
          </a:xfrm>
          <a:prstGeom prst="rect">
            <a:avLst/>
          </a:prstGeom>
          <a:noFill/>
          <a:ln w="0">
            <a:noFill/>
          </a:ln>
        </p:spPr>
        <p:txBody>
          <a:bodyPr lIns="0" tIns="252000" rIns="0" bIns="45720" anchor="t">
            <a:normAutofit/>
          </a:bodyPr>
          <a:lstStyle/>
          <a:p>
            <a:pPr marL="84240" indent="0" algn="just" defTabSz="9144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fr-FR" sz="2200" b="0" strike="noStrike" spc="-1">
                <a:solidFill>
                  <a:schemeClr val="dk1"/>
                </a:solidFill>
                <a:latin typeface="Calibri"/>
              </a:rPr>
              <a:t>Après cette première étape, vous </a:t>
            </a:r>
            <a:r>
              <a:rPr lang="fr-FR" sz="2200" b="1" strike="noStrike" spc="-1">
                <a:solidFill>
                  <a:schemeClr val="dk1"/>
                </a:solidFill>
                <a:latin typeface="Calibri"/>
              </a:rPr>
              <a:t>revenez automatiquement sur la page d’accueil</a:t>
            </a:r>
            <a:r>
              <a:rPr lang="fr-FR" sz="2200" b="0" strike="noStrike" spc="-1">
                <a:solidFill>
                  <a:schemeClr val="dk1"/>
                </a:solidFill>
                <a:latin typeface="Calibri"/>
              </a:rPr>
              <a:t>. </a:t>
            </a:r>
            <a:endParaRPr lang="fr-FR" sz="2200" b="0" strike="noStrike" spc="-1">
              <a:solidFill>
                <a:srgbClr val="000000"/>
              </a:solidFill>
              <a:latin typeface="Arial"/>
            </a:endParaRPr>
          </a:p>
          <a:p>
            <a:pPr marL="84240" indent="0" algn="just" defTabSz="9144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fr-FR" sz="2200" b="0" strike="noStrike" spc="-1">
                <a:solidFill>
                  <a:schemeClr val="dk1"/>
                </a:solidFill>
                <a:latin typeface="Calibri"/>
              </a:rPr>
              <a:t>Vos initiales ou votre avatar apparaissent en haut à droite, dans une petite bulle.</a:t>
            </a:r>
            <a:endParaRPr lang="fr-FR" sz="2200" b="0" strike="noStrike" spc="-1">
              <a:solidFill>
                <a:srgbClr val="000000"/>
              </a:solidFill>
              <a:latin typeface="Arial"/>
            </a:endParaRPr>
          </a:p>
          <a:p>
            <a:pPr marL="84240" indent="0" algn="just" defTabSz="9144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fr-FR" sz="2200" b="1" strike="noStrike" spc="-1">
                <a:solidFill>
                  <a:schemeClr val="dk1"/>
                </a:solidFill>
                <a:latin typeface="Calibri"/>
              </a:rPr>
              <a:t>Tout est en ordre ! </a:t>
            </a:r>
            <a:endParaRPr lang="fr-FR" sz="2200" b="0" strike="noStrike" spc="-1">
              <a:solidFill>
                <a:srgbClr val="000000"/>
              </a:solidFill>
              <a:latin typeface="Arial"/>
            </a:endParaRPr>
          </a:p>
          <a:p>
            <a:pPr marL="84240" indent="0" algn="just" defTabSz="9144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fr-FR" sz="2200" b="0" strike="noStrike" spc="-1">
                <a:solidFill>
                  <a:schemeClr val="dk1"/>
                </a:solidFill>
                <a:latin typeface="Calibri"/>
              </a:rPr>
              <a:t>Accédez à</a:t>
            </a:r>
            <a:r>
              <a:rPr lang="fr-FR" sz="2200" b="1" strike="noStrike" spc="-1">
                <a:solidFill>
                  <a:schemeClr val="dk1"/>
                </a:solidFill>
                <a:latin typeface="Calibri"/>
              </a:rPr>
              <a:t> la documentation, à Mon compte</a:t>
            </a:r>
            <a:endParaRPr lang="fr-FR" sz="2200" b="0" strike="noStrike" spc="-1">
              <a:solidFill>
                <a:srgbClr val="000000"/>
              </a:solidFill>
              <a:latin typeface="Arial"/>
            </a:endParaRPr>
          </a:p>
          <a:p>
            <a:pPr marL="84240" indent="0" algn="just" defTabSz="9144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fr-FR" sz="2200" b="0" strike="noStrike" spc="-1">
                <a:solidFill>
                  <a:schemeClr val="dk1"/>
                </a:solidFill>
                <a:latin typeface="Calibri"/>
              </a:rPr>
              <a:t>Vous pouvez accéder à votre tableau de bord, en cliquant sur l’onglet  </a:t>
            </a:r>
            <a:r>
              <a:rPr lang="fr-FR" sz="2200" b="1" strike="noStrike" spc="-1">
                <a:solidFill>
                  <a:schemeClr val="dk1"/>
                </a:solidFill>
                <a:latin typeface="Calibri"/>
              </a:rPr>
              <a:t>« Tableau de bord </a:t>
            </a:r>
            <a:r>
              <a:rPr lang="fr-FR" sz="2200" b="0" strike="noStrike" spc="-1">
                <a:solidFill>
                  <a:schemeClr val="dk1"/>
                </a:solidFill>
                <a:latin typeface="Calibri"/>
              </a:rPr>
              <a:t>», en haut à gauche de la page. </a:t>
            </a:r>
            <a:endParaRPr lang="fr-FR" sz="2200" b="0" strike="noStrike" spc="-1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82" name="Connecteur droit avec flèche 6"/>
          <p:cNvCxnSpPr/>
          <p:nvPr/>
        </p:nvCxnSpPr>
        <p:spPr>
          <a:xfrm flipH="1" flipV="1">
            <a:off x="4561560" y="1947960"/>
            <a:ext cx="689760" cy="1363680"/>
          </a:xfrm>
          <a:prstGeom prst="straightConnector1">
            <a:avLst/>
          </a:prstGeom>
          <a:ln w="57150">
            <a:solidFill>
              <a:srgbClr val="FF0000"/>
            </a:solidFill>
            <a:round/>
            <a:tailEnd type="triangle" w="med" len="med"/>
          </a:ln>
        </p:spPr>
      </p:cxnSp>
      <p:cxnSp>
        <p:nvCxnSpPr>
          <p:cNvPr id="83" name="Connecteur droit avec flèche 8"/>
          <p:cNvCxnSpPr/>
          <p:nvPr/>
        </p:nvCxnSpPr>
        <p:spPr>
          <a:xfrm flipH="1" flipV="1">
            <a:off x="1648440" y="1947960"/>
            <a:ext cx="3630600" cy="2827800"/>
          </a:xfrm>
          <a:prstGeom prst="straightConnector1">
            <a:avLst/>
          </a:prstGeom>
          <a:ln w="57150">
            <a:solidFill>
              <a:srgbClr val="FF0000"/>
            </a:solidFill>
            <a:round/>
            <a:tailEnd type="triangle" w="med" len="med"/>
          </a:ln>
        </p:spPr>
      </p:cxnSp>
    </p:spTree>
    <p:extLst>
      <p:ext uri="{BB962C8B-B14F-4D97-AF65-F5344CB8AC3E}">
        <p14:creationId xmlns:p14="http://schemas.microsoft.com/office/powerpoint/2010/main" val="1148502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PlaceHolder 1"/>
          <p:cNvSpPr>
            <a:spLocks noGrp="1"/>
          </p:cNvSpPr>
          <p:nvPr>
            <p:ph type="title"/>
          </p:nvPr>
        </p:nvSpPr>
        <p:spPr>
          <a:xfrm>
            <a:off x="838080" y="0"/>
            <a:ext cx="10514880" cy="1439280"/>
          </a:xfrm>
          <a:prstGeom prst="rect">
            <a:avLst/>
          </a:prstGeom>
          <a:noFill/>
          <a:ln w="0">
            <a:noFill/>
          </a:ln>
        </p:spPr>
        <p:txBody>
          <a:bodyPr lIns="0" tIns="45720" rIns="0" bIns="45720" anchor="b">
            <a:no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fr-FR" sz="4400" b="1" strike="noStrike" spc="-1">
                <a:solidFill>
                  <a:schemeClr val="accent1">
                    <a:lumMod val="75000"/>
                  </a:schemeClr>
                </a:solidFill>
                <a:latin typeface="Calibri Light"/>
              </a:rPr>
              <a:t>Le tableau de bord</a:t>
            </a:r>
            <a:endParaRPr lang="fr-F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" name="PlaceHolder 2"/>
          <p:cNvSpPr>
            <a:spLocks noGrp="1"/>
          </p:cNvSpPr>
          <p:nvPr>
            <p:ph/>
          </p:nvPr>
        </p:nvSpPr>
        <p:spPr>
          <a:xfrm>
            <a:off x="838080" y="1512000"/>
            <a:ext cx="5631120" cy="4664160"/>
          </a:xfrm>
          <a:prstGeom prst="rect">
            <a:avLst/>
          </a:prstGeom>
          <a:noFill/>
          <a:ln w="0">
            <a:noFill/>
          </a:ln>
        </p:spPr>
        <p:txBody>
          <a:bodyPr lIns="0" tIns="252000" rIns="0" bIns="45720" anchor="t">
            <a:noAutofit/>
          </a:bodyPr>
          <a:lstStyle/>
          <a:p>
            <a:pPr indent="0" defTabSz="914400">
              <a:lnSpc>
                <a:spcPct val="100000"/>
              </a:lnSpc>
              <a:spcBef>
                <a:spcPts val="799"/>
              </a:spcBef>
              <a:buNone/>
              <a:tabLst>
                <a:tab pos="0" algn="l"/>
              </a:tabLst>
            </a:pPr>
            <a:r>
              <a:rPr lang="fr-FR" sz="2200" b="0" strike="noStrike" spc="-1">
                <a:solidFill>
                  <a:schemeClr val="dk1"/>
                </a:solidFill>
                <a:latin typeface="Calibri"/>
              </a:rPr>
              <a:t>Le tableau de bord recense tous les espaces de cours auxquels vous êtes déjà rattaché.e. Il suffit de cliquer sur la tuile du cours qui vous intéresse, pour y accéder. </a:t>
            </a:r>
            <a:endParaRPr lang="fr-FR" sz="2200" b="0" strike="noStrike" spc="-1">
              <a:solidFill>
                <a:srgbClr val="000000"/>
              </a:solidFill>
              <a:latin typeface="Arial"/>
            </a:endParaRPr>
          </a:p>
          <a:p>
            <a:pPr indent="0" defTabSz="914400">
              <a:lnSpc>
                <a:spcPct val="100000"/>
              </a:lnSpc>
              <a:spcBef>
                <a:spcPts val="799"/>
              </a:spcBef>
              <a:buNone/>
              <a:tabLst>
                <a:tab pos="0" algn="l"/>
              </a:tabLst>
            </a:pPr>
            <a:r>
              <a:rPr lang="fr-FR" sz="2200" b="0" strike="noStrike" spc="-1">
                <a:solidFill>
                  <a:schemeClr val="dk1"/>
                </a:solidFill>
                <a:latin typeface="Calibri"/>
              </a:rPr>
              <a:t>Comment accéder à un cours, qui n’est pas encore visible dans votre tableau de bord ? </a:t>
            </a:r>
            <a:endParaRPr lang="fr-FR" sz="2200" b="0" strike="noStrike" spc="-1">
              <a:solidFill>
                <a:srgbClr val="000000"/>
              </a:solidFill>
              <a:latin typeface="Arial"/>
            </a:endParaRPr>
          </a:p>
          <a:p>
            <a:pPr indent="0" defTabSz="914400">
              <a:lnSpc>
                <a:spcPct val="100000"/>
              </a:lnSpc>
              <a:spcBef>
                <a:spcPts val="799"/>
              </a:spcBef>
              <a:buNone/>
              <a:tabLst>
                <a:tab pos="0" algn="l"/>
              </a:tabLst>
            </a:pPr>
            <a:r>
              <a:rPr lang="fr-FR" sz="2200" b="0" strike="noStrike" spc="-1">
                <a:solidFill>
                  <a:schemeClr val="dk1"/>
                </a:solidFill>
                <a:latin typeface="Calibri"/>
              </a:rPr>
              <a:t>Contactez votre enseignant.e ! Il ou elle vous inscrira, ou vous donnera une « clé » (un mot de passe) pour entrer dans l’espace de cours, que vous pourrez retrouver en effectuant une recherche sur la page d’accueil (« rechercher un cours »). </a:t>
            </a:r>
            <a:endParaRPr lang="fr-FR" sz="2200" b="0" strike="noStrike" spc="-1">
              <a:solidFill>
                <a:srgbClr val="000000"/>
              </a:solidFill>
              <a:latin typeface="Arial"/>
            </a:endParaRPr>
          </a:p>
          <a:p>
            <a:pPr indent="0" defTabSz="914400">
              <a:lnSpc>
                <a:spcPct val="100000"/>
              </a:lnSpc>
              <a:spcBef>
                <a:spcPts val="799"/>
              </a:spcBef>
              <a:buNone/>
              <a:tabLst>
                <a:tab pos="0" algn="l"/>
              </a:tabLst>
            </a:pPr>
            <a:endParaRPr lang="fr-FR" sz="2200" b="0" strike="noStrike" spc="-1">
              <a:solidFill>
                <a:srgbClr val="000000"/>
              </a:solidFill>
              <a:latin typeface="Arial"/>
            </a:endParaRPr>
          </a:p>
          <a:p>
            <a:pPr indent="0" defTabSz="914400">
              <a:lnSpc>
                <a:spcPct val="100000"/>
              </a:lnSpc>
              <a:spcBef>
                <a:spcPts val="799"/>
              </a:spcBef>
              <a:buNone/>
              <a:tabLst>
                <a:tab pos="0" algn="l"/>
              </a:tabLst>
            </a:pPr>
            <a:endParaRPr lang="fr-FR" sz="22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86" name="Image 3"/>
          <p:cNvPicPr/>
          <p:nvPr/>
        </p:nvPicPr>
        <p:blipFill>
          <a:blip r:embed="rId2"/>
          <a:stretch/>
        </p:blipFill>
        <p:spPr>
          <a:xfrm>
            <a:off x="6963480" y="380880"/>
            <a:ext cx="4919760" cy="5975640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3976891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838080" y="0"/>
            <a:ext cx="10514880" cy="1439280"/>
          </a:xfrm>
          <a:prstGeom prst="rect">
            <a:avLst/>
          </a:prstGeom>
          <a:noFill/>
          <a:ln w="0">
            <a:noFill/>
          </a:ln>
        </p:spPr>
        <p:txBody>
          <a:bodyPr lIns="0" tIns="45720" rIns="0" bIns="45720" anchor="b">
            <a:no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fr-FR" sz="4400" b="1" strike="noStrike" spc="-1">
                <a:solidFill>
                  <a:schemeClr val="accent1">
                    <a:lumMod val="75000"/>
                  </a:schemeClr>
                </a:solidFill>
                <a:latin typeface="Calibri Light"/>
              </a:rPr>
              <a:t>Le tableau de bord</a:t>
            </a:r>
            <a:endParaRPr lang="fr-FR" sz="44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88" name="Image 3"/>
          <p:cNvPicPr/>
          <p:nvPr/>
        </p:nvPicPr>
        <p:blipFill>
          <a:blip r:embed="rId2"/>
          <a:stretch/>
        </p:blipFill>
        <p:spPr>
          <a:xfrm>
            <a:off x="6963480" y="380880"/>
            <a:ext cx="4919760" cy="5975640"/>
          </a:xfrm>
          <a:prstGeom prst="rect">
            <a:avLst/>
          </a:prstGeom>
          <a:ln w="0">
            <a:noFill/>
          </a:ln>
        </p:spPr>
      </p:pic>
      <p:sp>
        <p:nvSpPr>
          <p:cNvPr id="89" name="PlaceHolder 2"/>
          <p:cNvSpPr>
            <a:spLocks noGrp="1"/>
          </p:cNvSpPr>
          <p:nvPr>
            <p:ph/>
          </p:nvPr>
        </p:nvSpPr>
        <p:spPr>
          <a:xfrm>
            <a:off x="540360" y="1667160"/>
            <a:ext cx="5361120" cy="4206240"/>
          </a:xfrm>
          <a:prstGeom prst="rect">
            <a:avLst/>
          </a:prstGeom>
          <a:noFill/>
          <a:ln w="0">
            <a:noFill/>
          </a:ln>
        </p:spPr>
        <p:txBody>
          <a:bodyPr lIns="0" tIns="252000" rIns="0" bIns="45720" anchor="t">
            <a:noAutofit/>
          </a:bodyPr>
          <a:lstStyle/>
          <a:p>
            <a:pPr marL="711360" indent="-25560" defTabSz="9144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fr-FR" sz="2400" b="0" strike="noStrike" spc="-1">
                <a:solidFill>
                  <a:schemeClr val="dk1"/>
                </a:solidFill>
                <a:latin typeface="Calibri"/>
              </a:rPr>
              <a:t>Il peut arriver que vous ayez </a:t>
            </a:r>
            <a:r>
              <a:rPr lang="fr-FR" sz="2400" b="1" strike="noStrike" spc="-1">
                <a:solidFill>
                  <a:schemeClr val="dk1"/>
                </a:solidFill>
                <a:latin typeface="Calibri"/>
              </a:rPr>
              <a:t>beaucoup de cours affichés</a:t>
            </a:r>
            <a:r>
              <a:rPr lang="fr-FR" sz="2400" b="0" strike="noStrike" spc="-1">
                <a:solidFill>
                  <a:schemeClr val="dk1"/>
                </a:solidFill>
                <a:latin typeface="Calibri"/>
              </a:rPr>
              <a:t>, dans le tableau de bord, notamment en début d’année.</a:t>
            </a:r>
            <a:endParaRPr lang="fr-FR" sz="2400" b="0" strike="noStrike" spc="-1">
              <a:solidFill>
                <a:srgbClr val="000000"/>
              </a:solidFill>
              <a:latin typeface="Arial"/>
            </a:endParaRPr>
          </a:p>
          <a:p>
            <a:pPr marL="711360" indent="-25560" defTabSz="9144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fr-FR" sz="2400" b="0" strike="noStrike" spc="-1">
                <a:solidFill>
                  <a:schemeClr val="dk1"/>
                </a:solidFill>
                <a:latin typeface="Calibri"/>
              </a:rPr>
              <a:t>Vous pouvez marquer certains cours comme “</a:t>
            </a:r>
            <a:r>
              <a:rPr lang="fr-FR" sz="2400" b="1" strike="noStrike" spc="-1">
                <a:solidFill>
                  <a:schemeClr val="dk1"/>
                </a:solidFill>
                <a:latin typeface="Calibri"/>
              </a:rPr>
              <a:t>favoris</a:t>
            </a:r>
            <a:r>
              <a:rPr lang="fr-FR" sz="2400" b="0" strike="noStrike" spc="-1">
                <a:solidFill>
                  <a:schemeClr val="dk1"/>
                </a:solidFill>
                <a:latin typeface="Calibri"/>
              </a:rPr>
              <a:t>” et “</a:t>
            </a:r>
            <a:r>
              <a:rPr lang="fr-FR" sz="2400" b="1" strike="noStrike" spc="-1">
                <a:solidFill>
                  <a:schemeClr val="dk1"/>
                </a:solidFill>
                <a:latin typeface="Calibri"/>
              </a:rPr>
              <a:t>retirer de l’affichage</a:t>
            </a:r>
            <a:r>
              <a:rPr lang="fr-FR" sz="2400" b="0" strike="noStrike" spc="-1">
                <a:solidFill>
                  <a:schemeClr val="dk1"/>
                </a:solidFill>
                <a:latin typeface="Calibri"/>
              </a:rPr>
              <a:t>” ceux qui ne vous concernent pas directement, en cliquant sur les 3 petits points à droite du titre.</a:t>
            </a:r>
            <a:endParaRPr lang="fr-FR" sz="2400" b="0" strike="noStrike" spc="-1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90" name="Connecteur droit avec flèche 6"/>
          <p:cNvCxnSpPr/>
          <p:nvPr/>
        </p:nvCxnSpPr>
        <p:spPr>
          <a:xfrm flipV="1">
            <a:off x="4682520" y="4765680"/>
            <a:ext cx="4032360" cy="887400"/>
          </a:xfrm>
          <a:prstGeom prst="straightConnector1">
            <a:avLst/>
          </a:prstGeom>
          <a:ln w="57150">
            <a:solidFill>
              <a:srgbClr val="FF0000"/>
            </a:solidFill>
            <a:round/>
            <a:tailEnd type="triangle" w="med" len="med"/>
          </a:ln>
        </p:spPr>
      </p:cxnSp>
    </p:spTree>
    <p:extLst>
      <p:ext uri="{BB962C8B-B14F-4D97-AF65-F5344CB8AC3E}">
        <p14:creationId xmlns:p14="http://schemas.microsoft.com/office/powerpoint/2010/main" val="1686788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838080" y="0"/>
            <a:ext cx="10514880" cy="1439280"/>
          </a:xfrm>
          <a:prstGeom prst="rect">
            <a:avLst/>
          </a:prstGeom>
          <a:noFill/>
          <a:ln w="0">
            <a:noFill/>
          </a:ln>
        </p:spPr>
        <p:txBody>
          <a:bodyPr lIns="0" tIns="45720" rIns="0" bIns="45720" anchor="b">
            <a:no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fr-FR" sz="4400" b="1" strike="noStrike" spc="-1">
                <a:solidFill>
                  <a:schemeClr val="accent1">
                    <a:lumMod val="75000"/>
                  </a:schemeClr>
                </a:solidFill>
                <a:latin typeface="Calibri Light"/>
              </a:rPr>
              <a:t>Des visites guidées !</a:t>
            </a:r>
            <a:endParaRPr lang="fr-F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/>
          </p:nvPr>
        </p:nvSpPr>
        <p:spPr>
          <a:xfrm>
            <a:off x="838080" y="1512000"/>
            <a:ext cx="4677840" cy="4761000"/>
          </a:xfrm>
          <a:prstGeom prst="rect">
            <a:avLst/>
          </a:prstGeom>
          <a:noFill/>
          <a:ln w="0">
            <a:noFill/>
          </a:ln>
        </p:spPr>
        <p:txBody>
          <a:bodyPr lIns="0" tIns="252000" rIns="0" bIns="45720" anchor="t">
            <a:normAutofit fontScale="83888" lnSpcReduction="10000"/>
          </a:bodyPr>
          <a:lstStyle/>
          <a:p>
            <a:pPr marL="185760" indent="0" algn="just" defTabSz="914400">
              <a:lnSpc>
                <a:spcPct val="100000"/>
              </a:lnSpc>
              <a:spcBef>
                <a:spcPts val="1800"/>
              </a:spcBef>
              <a:buNone/>
              <a:tabLst>
                <a:tab pos="0" algn="l"/>
              </a:tabLst>
            </a:pPr>
            <a:r>
              <a:rPr lang="fr-FR" sz="2400" b="0" strike="noStrike" spc="-1">
                <a:solidFill>
                  <a:schemeClr val="dk1"/>
                </a:solidFill>
                <a:latin typeface="Calibri"/>
              </a:rPr>
              <a:t>La plateforme a été entièrement remise à jour l’année dernière : elle est devenue encore </a:t>
            </a:r>
            <a:r>
              <a:rPr lang="fr-FR" sz="2400" b="1" strike="noStrike" spc="-1">
                <a:solidFill>
                  <a:schemeClr val="dk1"/>
                </a:solidFill>
                <a:latin typeface="Calibri"/>
              </a:rPr>
              <a:t>plus ergonomique, et plus agréable</a:t>
            </a:r>
            <a:r>
              <a:rPr lang="fr-FR" sz="2400" b="0" strike="noStrike" spc="-1">
                <a:solidFill>
                  <a:schemeClr val="dk1"/>
                </a:solidFill>
                <a:latin typeface="Calibri"/>
              </a:rPr>
              <a:t> à utiliser !</a:t>
            </a:r>
            <a:endParaRPr lang="fr-FR" sz="2400" b="0" strike="noStrike" spc="-1">
              <a:solidFill>
                <a:srgbClr val="000000"/>
              </a:solidFill>
              <a:latin typeface="Arial"/>
            </a:endParaRPr>
          </a:p>
          <a:p>
            <a:pPr marL="185760" indent="0" algn="just" defTabSz="914400">
              <a:lnSpc>
                <a:spcPct val="100000"/>
              </a:lnSpc>
              <a:spcBef>
                <a:spcPts val="1800"/>
              </a:spcBef>
              <a:buNone/>
              <a:tabLst>
                <a:tab pos="0" algn="l"/>
              </a:tabLst>
            </a:pPr>
            <a:r>
              <a:rPr lang="fr-FR" sz="2400" b="0" strike="noStrike" spc="-1">
                <a:solidFill>
                  <a:schemeClr val="dk1"/>
                </a:solidFill>
                <a:latin typeface="Calibri"/>
              </a:rPr>
              <a:t>Pour vous aider à la prendre en mains, de courtes </a:t>
            </a:r>
            <a:r>
              <a:rPr lang="fr-FR" sz="2400" b="1" strike="noStrike" spc="-1">
                <a:solidFill>
                  <a:schemeClr val="dk1"/>
                </a:solidFill>
                <a:latin typeface="Calibri"/>
              </a:rPr>
              <a:t>visites guidées</a:t>
            </a:r>
            <a:r>
              <a:rPr lang="fr-FR" sz="2400" b="0" strike="noStrike" spc="-1">
                <a:solidFill>
                  <a:schemeClr val="dk1"/>
                </a:solidFill>
                <a:latin typeface="Calibri"/>
              </a:rPr>
              <a:t> sous forme de pop-ups (fenêtres surgissantes) successifs, peuvent vous faire découvrir les principales fonctionnalités de la plateforme (sinon consulter la documentation).</a:t>
            </a:r>
            <a:endParaRPr lang="fr-FR" sz="2400" b="0" strike="noStrike" spc="-1">
              <a:solidFill>
                <a:srgbClr val="000000"/>
              </a:solidFill>
              <a:latin typeface="Arial"/>
            </a:endParaRPr>
          </a:p>
          <a:p>
            <a:pPr marL="185760" indent="0" algn="just" defTabSz="914400">
              <a:lnSpc>
                <a:spcPct val="100000"/>
              </a:lnSpc>
              <a:spcBef>
                <a:spcPts val="1800"/>
              </a:spcBef>
              <a:buNone/>
              <a:tabLst>
                <a:tab pos="0" algn="l"/>
              </a:tabLst>
            </a:pPr>
            <a:r>
              <a:rPr lang="fr-FR" sz="2400" b="0" strike="noStrike" spc="-1">
                <a:solidFill>
                  <a:schemeClr val="dk1"/>
                </a:solidFill>
                <a:latin typeface="Calibri"/>
              </a:rPr>
              <a:t>Pour y accéder, cliquez sur le point d’interrogation en bas à droite, qui donne accès à la charte ET à la visite guidée.</a:t>
            </a:r>
            <a:endParaRPr lang="fr-FR" sz="24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93" name="Image 8"/>
          <p:cNvPicPr/>
          <p:nvPr/>
        </p:nvPicPr>
        <p:blipFill>
          <a:blip r:embed="rId2"/>
          <a:stretch/>
        </p:blipFill>
        <p:spPr>
          <a:xfrm>
            <a:off x="7048440" y="165960"/>
            <a:ext cx="4847760" cy="5908680"/>
          </a:xfrm>
          <a:prstGeom prst="rect">
            <a:avLst/>
          </a:prstGeom>
          <a:ln w="0">
            <a:noFill/>
          </a:ln>
        </p:spPr>
      </p:pic>
      <p:cxnSp>
        <p:nvCxnSpPr>
          <p:cNvPr id="94" name="Connecteur droit avec flèche 9"/>
          <p:cNvCxnSpPr/>
          <p:nvPr/>
        </p:nvCxnSpPr>
        <p:spPr>
          <a:xfrm flipV="1">
            <a:off x="5516640" y="1854000"/>
            <a:ext cx="2433960" cy="1991160"/>
          </a:xfrm>
          <a:prstGeom prst="straightConnector1">
            <a:avLst/>
          </a:prstGeom>
          <a:ln w="57150">
            <a:solidFill>
              <a:srgbClr val="FF0000"/>
            </a:solidFill>
            <a:round/>
            <a:tailEnd type="triangle" w="med" len="med"/>
          </a:ln>
        </p:spPr>
      </p:cxnSp>
      <p:cxnSp>
        <p:nvCxnSpPr>
          <p:cNvPr id="95" name="Connecteur droit avec flèche 10"/>
          <p:cNvCxnSpPr/>
          <p:nvPr/>
        </p:nvCxnSpPr>
        <p:spPr>
          <a:xfrm>
            <a:off x="5516640" y="5181480"/>
            <a:ext cx="6084000" cy="747000"/>
          </a:xfrm>
          <a:prstGeom prst="straightConnector1">
            <a:avLst/>
          </a:prstGeom>
          <a:ln w="57150">
            <a:solidFill>
              <a:srgbClr val="FF0000"/>
            </a:solidFill>
            <a:round/>
            <a:tailEnd type="triangle" w="med" len="med"/>
          </a:ln>
        </p:spPr>
      </p:cxnSp>
    </p:spTree>
    <p:extLst>
      <p:ext uri="{BB962C8B-B14F-4D97-AF65-F5344CB8AC3E}">
        <p14:creationId xmlns:p14="http://schemas.microsoft.com/office/powerpoint/2010/main" val="3772147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838080" y="0"/>
            <a:ext cx="10514880" cy="1439280"/>
          </a:xfrm>
          <a:prstGeom prst="rect">
            <a:avLst/>
          </a:prstGeom>
          <a:noFill/>
          <a:ln w="0">
            <a:noFill/>
          </a:ln>
        </p:spPr>
        <p:txBody>
          <a:bodyPr lIns="0" tIns="45720" rIns="0" bIns="45720" anchor="b">
            <a:no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fr-FR" sz="4400" b="1" strike="noStrike" spc="-1">
                <a:solidFill>
                  <a:schemeClr val="accent1">
                    <a:lumMod val="75000"/>
                  </a:schemeClr>
                </a:solidFill>
                <a:latin typeface="Calibri Light"/>
              </a:rPr>
              <a:t>En savoir plus et trouver de l’aide </a:t>
            </a:r>
            <a:endParaRPr lang="fr-FR" sz="44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97" name="Image 4"/>
          <p:cNvPicPr/>
          <p:nvPr/>
        </p:nvPicPr>
        <p:blipFill>
          <a:blip r:embed="rId2"/>
          <a:stretch/>
        </p:blipFill>
        <p:spPr>
          <a:xfrm>
            <a:off x="7835760" y="1719360"/>
            <a:ext cx="4048200" cy="4936680"/>
          </a:xfrm>
          <a:prstGeom prst="rect">
            <a:avLst/>
          </a:prstGeom>
          <a:ln w="0">
            <a:noFill/>
          </a:ln>
        </p:spPr>
      </p:pic>
      <p:sp>
        <p:nvSpPr>
          <p:cNvPr id="98" name="PlaceHolder 2"/>
          <p:cNvSpPr>
            <a:spLocks noGrp="1"/>
          </p:cNvSpPr>
          <p:nvPr>
            <p:ph/>
          </p:nvPr>
        </p:nvSpPr>
        <p:spPr>
          <a:xfrm>
            <a:off x="838080" y="1512000"/>
            <a:ext cx="5511240" cy="4664160"/>
          </a:xfrm>
          <a:prstGeom prst="rect">
            <a:avLst/>
          </a:prstGeom>
          <a:noFill/>
          <a:ln w="0">
            <a:noFill/>
          </a:ln>
        </p:spPr>
        <p:txBody>
          <a:bodyPr lIns="0" tIns="252000" rIns="0" bIns="45720" anchor="t">
            <a:normAutofit/>
          </a:bodyPr>
          <a:lstStyle/>
          <a:p>
            <a:pPr marL="711360" indent="-25560" defTabSz="9144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fr-FR" sz="2200" b="0" strike="noStrike" spc="-1">
                <a:solidFill>
                  <a:schemeClr val="dk1"/>
                </a:solidFill>
                <a:latin typeface="Calibri"/>
              </a:rPr>
              <a:t>Sur la page d’accueil, vous trouverez également diverses </a:t>
            </a:r>
            <a:r>
              <a:rPr lang="fr-FR" sz="2200" b="1" strike="noStrike" spc="-1">
                <a:solidFill>
                  <a:schemeClr val="dk1"/>
                </a:solidFill>
                <a:latin typeface="Calibri"/>
              </a:rPr>
              <a:t>informations et des liens utiles.</a:t>
            </a:r>
            <a:endParaRPr lang="fr-FR" sz="2200" b="0" strike="noStrike" spc="-1">
              <a:solidFill>
                <a:srgbClr val="000000"/>
              </a:solidFill>
              <a:latin typeface="Arial"/>
            </a:endParaRPr>
          </a:p>
          <a:p>
            <a:pPr marL="711360" indent="-25560" defTabSz="9144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fr-FR" sz="2200" b="0" strike="noStrike" spc="-1">
              <a:solidFill>
                <a:srgbClr val="000000"/>
              </a:solidFill>
              <a:latin typeface="Arial"/>
            </a:endParaRPr>
          </a:p>
          <a:p>
            <a:pPr marL="711360" indent="-25560" defTabSz="9144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fr-FR" sz="2200" b="0" strike="noStrike" spc="-1">
                <a:solidFill>
                  <a:schemeClr val="dk1"/>
                </a:solidFill>
                <a:latin typeface="Calibri"/>
              </a:rPr>
              <a:t>Vous trouverez, parmi bien d’autres choses, un lien vers « </a:t>
            </a:r>
            <a:r>
              <a:rPr lang="fr-FR" sz="2200" b="1" strike="noStrike" spc="-1">
                <a:solidFill>
                  <a:schemeClr val="dk1"/>
                </a:solidFill>
                <a:latin typeface="Calibri"/>
              </a:rPr>
              <a:t>l’Espace étudiantes et étudiants de la plateforme CoursEnLigne </a:t>
            </a:r>
            <a:r>
              <a:rPr lang="fr-FR" sz="2200" b="0" strike="noStrike" spc="-1">
                <a:solidFill>
                  <a:schemeClr val="dk1"/>
                </a:solidFill>
                <a:latin typeface="Calibri"/>
              </a:rPr>
              <a:t>» , sur lequel vous trouverez toutes les informations utiles pour vous aider, si nécessaire. </a:t>
            </a:r>
            <a:endParaRPr lang="fr-FR" sz="2200" b="0" strike="noStrike" spc="-1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99" name="Connecteur droit avec flèche 6"/>
          <p:cNvCxnSpPr/>
          <p:nvPr/>
        </p:nvCxnSpPr>
        <p:spPr>
          <a:xfrm>
            <a:off x="4779000" y="2818440"/>
            <a:ext cx="4628520" cy="386640"/>
          </a:xfrm>
          <a:prstGeom prst="straightConnector1">
            <a:avLst/>
          </a:prstGeom>
          <a:ln w="57150">
            <a:solidFill>
              <a:srgbClr val="FF0000"/>
            </a:solidFill>
            <a:round/>
            <a:tailEnd type="triangle" w="med" len="med"/>
          </a:ln>
        </p:spPr>
      </p:cxnSp>
    </p:spTree>
    <p:extLst>
      <p:ext uri="{BB962C8B-B14F-4D97-AF65-F5344CB8AC3E}">
        <p14:creationId xmlns:p14="http://schemas.microsoft.com/office/powerpoint/2010/main" val="3610456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838080" y="0"/>
            <a:ext cx="10514880" cy="1439280"/>
          </a:xfrm>
          <a:prstGeom prst="rect">
            <a:avLst/>
          </a:prstGeom>
          <a:noFill/>
          <a:ln w="0">
            <a:noFill/>
          </a:ln>
        </p:spPr>
        <p:txBody>
          <a:bodyPr lIns="0" tIns="45720" rIns="0" bIns="45720" anchor="b">
            <a:no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fr-FR" sz="4400" b="1" strike="noStrike" spc="-1">
                <a:solidFill>
                  <a:schemeClr val="accent1">
                    <a:lumMod val="75000"/>
                  </a:schemeClr>
                </a:solidFill>
                <a:latin typeface="Calibri Light"/>
              </a:rPr>
              <a:t>En savoir plus et trouver de l’aide</a:t>
            </a:r>
            <a:endParaRPr lang="fr-FR" sz="44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01" name="Image 4"/>
          <p:cNvPicPr/>
          <p:nvPr/>
        </p:nvPicPr>
        <p:blipFill>
          <a:blip r:embed="rId2"/>
          <a:stretch/>
        </p:blipFill>
        <p:spPr>
          <a:xfrm>
            <a:off x="7643520" y="1512000"/>
            <a:ext cx="4144320" cy="5079240"/>
          </a:xfrm>
          <a:prstGeom prst="rect">
            <a:avLst/>
          </a:prstGeom>
          <a:ln w="0">
            <a:noFill/>
          </a:ln>
        </p:spPr>
      </p:pic>
      <p:sp>
        <p:nvSpPr>
          <p:cNvPr id="102" name="PlaceHolder 2"/>
          <p:cNvSpPr>
            <a:spLocks noGrp="1"/>
          </p:cNvSpPr>
          <p:nvPr>
            <p:ph/>
          </p:nvPr>
        </p:nvSpPr>
        <p:spPr>
          <a:xfrm>
            <a:off x="838080" y="1512000"/>
            <a:ext cx="5998680" cy="4867920"/>
          </a:xfrm>
          <a:prstGeom prst="rect">
            <a:avLst/>
          </a:prstGeom>
          <a:noFill/>
          <a:ln w="0">
            <a:noFill/>
          </a:ln>
        </p:spPr>
        <p:txBody>
          <a:bodyPr lIns="0" tIns="252000" rIns="0" bIns="45720" anchor="t">
            <a:normAutofit/>
          </a:bodyPr>
          <a:lstStyle/>
          <a:p>
            <a:pPr indent="0" algn="just" defTabSz="9144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fr-FR" sz="2200" b="0" strike="noStrike" spc="-1">
                <a:solidFill>
                  <a:schemeClr val="dk1"/>
                </a:solidFill>
                <a:latin typeface="Calibri"/>
              </a:rPr>
              <a:t>Dans cet Espace Étudiantes et Étudiants, vous trouverez notamment :</a:t>
            </a:r>
            <a:endParaRPr lang="fr-FR" sz="2200" b="0" strike="noStrike" spc="-1">
              <a:solidFill>
                <a:srgbClr val="000000"/>
              </a:solidFill>
              <a:latin typeface="Arial"/>
            </a:endParaRPr>
          </a:p>
          <a:p>
            <a:pPr indent="0" algn="just" defTabSz="9144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fr-FR" sz="2200" b="0" strike="noStrike" spc="-1">
                <a:solidFill>
                  <a:schemeClr val="dk1"/>
                </a:solidFill>
                <a:latin typeface="Calibri"/>
              </a:rPr>
              <a:t>La rubrique « </a:t>
            </a:r>
            <a:r>
              <a:rPr lang="fr-FR" sz="2200" b="1" strike="noStrike" spc="-1">
                <a:solidFill>
                  <a:schemeClr val="dk1"/>
                </a:solidFill>
                <a:latin typeface="Calibri"/>
              </a:rPr>
              <a:t>Bienvenue</a:t>
            </a:r>
            <a:r>
              <a:rPr lang="fr-FR" sz="2200" b="0" strike="noStrike" spc="-1">
                <a:solidFill>
                  <a:schemeClr val="dk1"/>
                </a:solidFill>
                <a:latin typeface="Calibri"/>
              </a:rPr>
              <a:t> », pour contacter l’équipe de l’ingénierie pédagogique, si vous avez besoin </a:t>
            </a:r>
            <a:r>
              <a:rPr lang="fr-FR" sz="2200" b="1" strike="noStrike" spc="-1">
                <a:solidFill>
                  <a:schemeClr val="dk1"/>
                </a:solidFill>
                <a:latin typeface="Calibri"/>
              </a:rPr>
              <a:t>d’aide pour utiliser la plateforme</a:t>
            </a:r>
            <a:endParaRPr lang="fr-FR" sz="2200" b="0" strike="noStrike" spc="-1">
              <a:solidFill>
                <a:srgbClr val="000000"/>
              </a:solidFill>
              <a:latin typeface="Arial"/>
            </a:endParaRPr>
          </a:p>
          <a:p>
            <a:pPr indent="0" algn="just" defTabSz="9144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fr-FR" sz="2200" b="0" strike="noStrike" spc="-1">
                <a:solidFill>
                  <a:schemeClr val="dk1"/>
                </a:solidFill>
                <a:latin typeface="Calibri"/>
              </a:rPr>
              <a:t>Des  informations, des conseils, des liens utiles pour naviguer au mieux sur la plateforme et développer vos compétences  tout au long de vos études à l’Université.</a:t>
            </a:r>
            <a:endParaRPr lang="fr-FR" sz="2200" b="0" strike="noStrike" spc="-1">
              <a:solidFill>
                <a:srgbClr val="000000"/>
              </a:solidFill>
              <a:latin typeface="Arial"/>
            </a:endParaRPr>
          </a:p>
          <a:p>
            <a:pPr indent="0" algn="just" defTabSz="9144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fr-FR" sz="3500" b="1" strike="noStrike" spc="-1">
                <a:solidFill>
                  <a:schemeClr val="accent1">
                    <a:lumMod val="75000"/>
                  </a:schemeClr>
                </a:solidFill>
                <a:latin typeface="Calibri"/>
              </a:rPr>
              <a:t>Bonne rentrée à toutes et tous !</a:t>
            </a:r>
            <a:endParaRPr lang="fr-FR" sz="3500" b="0" strike="noStrike" spc="-1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103" name="Connecteur droit avec flèche 6"/>
          <p:cNvCxnSpPr/>
          <p:nvPr/>
        </p:nvCxnSpPr>
        <p:spPr>
          <a:xfrm>
            <a:off x="6753600" y="4662000"/>
            <a:ext cx="2479680" cy="102240"/>
          </a:xfrm>
          <a:prstGeom prst="straightConnector1">
            <a:avLst/>
          </a:prstGeom>
          <a:ln w="57150">
            <a:solidFill>
              <a:srgbClr val="FF0000"/>
            </a:solidFill>
            <a:round/>
            <a:tailEnd type="triangle" w="med" len="med"/>
          </a:ln>
        </p:spPr>
      </p:cxnSp>
      <p:cxnSp>
        <p:nvCxnSpPr>
          <p:cNvPr id="104" name="Connecteur droit avec flèche 7"/>
          <p:cNvCxnSpPr/>
          <p:nvPr/>
        </p:nvCxnSpPr>
        <p:spPr>
          <a:xfrm>
            <a:off x="6757200" y="4691520"/>
            <a:ext cx="1599840" cy="518760"/>
          </a:xfrm>
          <a:prstGeom prst="straightConnector1">
            <a:avLst/>
          </a:prstGeom>
          <a:ln w="57150">
            <a:solidFill>
              <a:srgbClr val="FF0000"/>
            </a:solidFill>
            <a:round/>
            <a:tailEnd type="triangle" w="med" len="med"/>
          </a:ln>
        </p:spPr>
      </p:cxnSp>
      <p:cxnSp>
        <p:nvCxnSpPr>
          <p:cNvPr id="105" name="Connecteur droit avec flèche 8"/>
          <p:cNvCxnSpPr/>
          <p:nvPr/>
        </p:nvCxnSpPr>
        <p:spPr>
          <a:xfrm>
            <a:off x="6667200" y="3236400"/>
            <a:ext cx="1589400" cy="1101600"/>
          </a:xfrm>
          <a:prstGeom prst="straightConnector1">
            <a:avLst/>
          </a:prstGeom>
          <a:ln w="57150">
            <a:solidFill>
              <a:srgbClr val="FF0000"/>
            </a:solidFill>
            <a:round/>
            <a:tailEnd type="triangle" w="med" len="med"/>
          </a:ln>
        </p:spPr>
      </p:cxnSp>
    </p:spTree>
    <p:extLst>
      <p:ext uri="{BB962C8B-B14F-4D97-AF65-F5344CB8AC3E}">
        <p14:creationId xmlns:p14="http://schemas.microsoft.com/office/powerpoint/2010/main" val="2492653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Image 105"/>
          <p:cNvPicPr/>
          <p:nvPr/>
        </p:nvPicPr>
        <p:blipFill>
          <a:blip r:embed="rId2"/>
          <a:stretch/>
        </p:blipFill>
        <p:spPr>
          <a:xfrm>
            <a:off x="562320" y="149760"/>
            <a:ext cx="3240000" cy="3240000"/>
          </a:xfrm>
          <a:prstGeom prst="rect">
            <a:avLst/>
          </a:prstGeom>
          <a:ln w="0">
            <a:noFill/>
          </a:ln>
        </p:spPr>
      </p:pic>
      <p:pic>
        <p:nvPicPr>
          <p:cNvPr id="107" name="Image 106"/>
          <p:cNvPicPr/>
          <p:nvPr/>
        </p:nvPicPr>
        <p:blipFill>
          <a:blip r:embed="rId3"/>
          <a:stretch/>
        </p:blipFill>
        <p:spPr>
          <a:xfrm>
            <a:off x="429480" y="3438000"/>
            <a:ext cx="3420000" cy="3420000"/>
          </a:xfrm>
          <a:prstGeom prst="rect">
            <a:avLst/>
          </a:prstGeom>
          <a:ln w="0">
            <a:noFill/>
          </a:ln>
        </p:spPr>
      </p:pic>
      <p:sp>
        <p:nvSpPr>
          <p:cNvPr id="108" name="ZoneTexte 107"/>
          <p:cNvSpPr txBox="1"/>
          <p:nvPr/>
        </p:nvSpPr>
        <p:spPr>
          <a:xfrm>
            <a:off x="3849480" y="1660320"/>
            <a:ext cx="8461800" cy="51760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fr-FR" sz="3600" b="1" u="sng" strike="noStrike" spc="-1">
                <a:solidFill>
                  <a:srgbClr val="93167B"/>
                </a:solidFill>
                <a:uFillTx/>
                <a:latin typeface="Calibri"/>
              </a:rPr>
              <a:t>https://</a:t>
            </a:r>
            <a:r>
              <a:rPr lang="fr-FR" sz="3600" b="1" u="sng" strike="noStrike" spc="-1">
                <a:solidFill>
                  <a:srgbClr val="93167B"/>
                </a:solidFill>
                <a:uFillTx/>
                <a:latin typeface="Calibri"/>
                <a:hlinkClick r:id="rId4"/>
              </a:rPr>
              <a:t>coursenligne.parisnanterre.fr</a:t>
            </a:r>
            <a:endParaRPr lang="fr-FR" sz="3600" b="0" strike="noStrike" spc="-1">
              <a:solidFill>
                <a:srgbClr val="000000"/>
              </a:solidFill>
              <a:latin typeface="Arial"/>
            </a:endParaRPr>
          </a:p>
          <a:p>
            <a:endParaRPr lang="fr-FR" sz="3600" b="0" strike="noStrike" spc="-1">
              <a:solidFill>
                <a:srgbClr val="000000"/>
              </a:solidFill>
              <a:latin typeface="Arial"/>
            </a:endParaRPr>
          </a:p>
          <a:p>
            <a:endParaRPr lang="fr-FR" sz="3600" b="0" strike="noStrike" spc="-1">
              <a:solidFill>
                <a:srgbClr val="000000"/>
              </a:solidFill>
              <a:latin typeface="Arial"/>
            </a:endParaRPr>
          </a:p>
          <a:p>
            <a:endParaRPr lang="fr-FR" sz="3600" b="0" strike="noStrike" spc="-1">
              <a:solidFill>
                <a:srgbClr val="000000"/>
              </a:solidFill>
              <a:latin typeface="Arial"/>
            </a:endParaRPr>
          </a:p>
          <a:p>
            <a:endParaRPr lang="fr-FR" sz="3600" b="0" strike="noStrike" spc="-1">
              <a:solidFill>
                <a:srgbClr val="000000"/>
              </a:solidFill>
              <a:latin typeface="Arial"/>
            </a:endParaRPr>
          </a:p>
          <a:p>
            <a:endParaRPr lang="fr-FR" sz="3600" b="0" strike="noStrike" spc="-1">
              <a:solidFill>
                <a:srgbClr val="000000"/>
              </a:solidFill>
              <a:latin typeface="Arial"/>
            </a:endParaRPr>
          </a:p>
          <a:p>
            <a:r>
              <a:rPr lang="fr-FR" sz="3600" b="1" u="sng" strike="noStrike" spc="-1">
                <a:solidFill>
                  <a:srgbClr val="93167B"/>
                </a:solidFill>
                <a:uFillTx/>
                <a:latin typeface="Calibri"/>
              </a:rPr>
              <a:t>https://</a:t>
            </a:r>
            <a:r>
              <a:rPr lang="fr-FR" sz="3600" b="1" u="sng" strike="noStrike" spc="-1">
                <a:solidFill>
                  <a:srgbClr val="93167B"/>
                </a:solidFill>
                <a:uFillTx/>
                <a:latin typeface="Calibri"/>
                <a:hlinkClick r:id="rId5"/>
              </a:rPr>
              <a:t>service-comete.parisnanterre.fr</a:t>
            </a:r>
            <a:endParaRPr lang="fr-FR" sz="3600" b="0" strike="noStrike" spc="-1">
              <a:solidFill>
                <a:srgbClr val="000000"/>
              </a:solidFill>
              <a:latin typeface="Arial"/>
            </a:endParaRPr>
          </a:p>
          <a:p>
            <a:endParaRPr lang="fr-FR" sz="2200" b="0" strike="noStrike" spc="-1">
              <a:solidFill>
                <a:srgbClr val="000000"/>
              </a:solidFill>
              <a:latin typeface="Arial"/>
            </a:endParaRPr>
          </a:p>
          <a:p>
            <a:endParaRPr lang="fr-FR" sz="2200" b="0" strike="noStrike" spc="-1">
              <a:solidFill>
                <a:srgbClr val="000000"/>
              </a:solidFill>
              <a:latin typeface="Arial"/>
            </a:endParaRPr>
          </a:p>
          <a:p>
            <a:endParaRPr lang="fr-FR" sz="2200" b="0" strike="noStrike" spc="-1">
              <a:solidFill>
                <a:srgbClr val="000000"/>
              </a:solidFill>
              <a:latin typeface="Arial"/>
            </a:endParaRPr>
          </a:p>
          <a:p>
            <a:endParaRPr lang="fr-FR" sz="2200" b="0" strike="noStrike" spc="-1">
              <a:solidFill>
                <a:srgbClr val="000000"/>
              </a:solidFill>
              <a:latin typeface="Arial"/>
            </a:endParaRPr>
          </a:p>
          <a:p>
            <a:endParaRPr lang="fr-FR" sz="2200" b="0" strike="noStrike" spc="-1">
              <a:solidFill>
                <a:srgbClr val="000000"/>
              </a:solidFill>
              <a:latin typeface="Arial"/>
            </a:endParaRPr>
          </a:p>
          <a:p>
            <a:endParaRPr lang="fr-FR" sz="3600" b="0" strike="noStrike" spc="-1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32593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66"/>
          <p:cNvSpPr txBox="1"/>
          <p:nvPr/>
        </p:nvSpPr>
        <p:spPr>
          <a:xfrm>
            <a:off x="1260000" y="0"/>
            <a:ext cx="10260000" cy="143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400" b="1" i="0" u="none" strike="noStrike" cap="none">
                <a:solidFill>
                  <a:srgbClr val="F3803A"/>
                </a:solidFill>
                <a:latin typeface="Calibri"/>
                <a:ea typeface="Calibri"/>
                <a:cs typeface="Calibri"/>
                <a:sym typeface="Calibri"/>
              </a:rPr>
              <a:t>La sécurité numérique des étudiants</a:t>
            </a:r>
            <a:endParaRPr sz="4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" name="Google Shape;275;p66"/>
          <p:cNvSpPr txBox="1"/>
          <p:nvPr/>
        </p:nvSpPr>
        <p:spPr>
          <a:xfrm>
            <a:off x="1447200" y="1511280"/>
            <a:ext cx="9532800" cy="4665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52000" rIns="0" bIns="45700" anchor="t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DPO - Data Protection Officer</a:t>
            </a:r>
            <a:r>
              <a:rPr lang="fr-FR" sz="1800" b="0" i="0" u="none" strike="noStrike" cap="none"/>
              <a:t/>
            </a:r>
            <a:br>
              <a:rPr lang="fr-FR" sz="1800" b="0" i="0" u="none" strike="noStrike" cap="none"/>
            </a:br>
            <a:r>
              <a:rPr lang="fr-FR" sz="32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Déléguée à la protection des données</a:t>
            </a:r>
            <a:endParaRPr sz="3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lang="fr-FR" sz="2800" b="1" i="0" u="none" strike="noStrike" cap="none">
                <a:solidFill>
                  <a:srgbClr val="F3803A"/>
                </a:solidFill>
                <a:latin typeface="Calibri"/>
                <a:ea typeface="Calibri"/>
                <a:cs typeface="Calibri"/>
                <a:sym typeface="Calibri"/>
              </a:rPr>
              <a:t>Christelle CHIDIAC</a:t>
            </a:r>
            <a:endParaRPr sz="2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lang="fr-FR" sz="32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CISO / RSSI</a:t>
            </a:r>
            <a:r>
              <a:rPr lang="fr-FR" sz="1800" b="0" i="0" u="none" strike="noStrike" cap="none"/>
              <a:t/>
            </a:r>
            <a:br>
              <a:rPr lang="fr-FR" sz="1800" b="0" i="0" u="none" strike="noStrike" cap="none"/>
            </a:br>
            <a:r>
              <a:rPr lang="fr-FR" sz="32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Responsable de la Sécurité des Systèmes d’Information</a:t>
            </a:r>
            <a:endParaRPr sz="3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lang="fr-FR" sz="2800" b="1" i="0" u="none" strike="noStrike" cap="none">
                <a:solidFill>
                  <a:srgbClr val="F3803A"/>
                </a:solidFill>
                <a:latin typeface="Calibri"/>
                <a:ea typeface="Calibri"/>
                <a:cs typeface="Calibri"/>
                <a:sym typeface="Calibri"/>
              </a:rPr>
              <a:t>Jean-Sébastien DINÉTY</a:t>
            </a:r>
            <a:r>
              <a:rPr lang="fr-FR" sz="1800" b="0" i="0" u="none" strike="noStrike" cap="none"/>
              <a:t/>
            </a:r>
            <a:br>
              <a:rPr lang="fr-FR" sz="1800" b="0" i="0" u="none" strike="noStrike" cap="none"/>
            </a:br>
            <a:r>
              <a:rPr lang="fr-FR" sz="2800" b="1" i="0" u="none" strike="noStrike" cap="none">
                <a:solidFill>
                  <a:srgbClr val="F3803A"/>
                </a:solidFill>
                <a:latin typeface="Calibri"/>
                <a:ea typeface="Calibri"/>
                <a:cs typeface="Calibri"/>
                <a:sym typeface="Calibri"/>
              </a:rPr>
              <a:t>Driss BOUZEKHROUT</a:t>
            </a:r>
            <a:endParaRPr sz="2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001"/>
              </a:spcBef>
              <a:spcAft>
                <a:spcPts val="0"/>
              </a:spcAft>
              <a:buNone/>
            </a:pPr>
            <a:endParaRPr sz="2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799"/>
              </a:spcBef>
              <a:spcAft>
                <a:spcPts val="0"/>
              </a:spcAft>
              <a:buNone/>
            </a:pPr>
            <a:endParaRPr sz="2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16378" y="-65462"/>
            <a:ext cx="12308376" cy="6923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829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67"/>
          <p:cNvSpPr txBox="1"/>
          <p:nvPr/>
        </p:nvSpPr>
        <p:spPr>
          <a:xfrm>
            <a:off x="838080" y="0"/>
            <a:ext cx="10515240" cy="143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" name="Google Shape;281;p67"/>
          <p:cNvSpPr txBox="1"/>
          <p:nvPr/>
        </p:nvSpPr>
        <p:spPr>
          <a:xfrm>
            <a:off x="838080" y="1512000"/>
            <a:ext cx="10515240" cy="4664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52000" rIns="0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82" name="Google Shape;282;p6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22680" y="180000"/>
            <a:ext cx="8546760" cy="66139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94119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68"/>
          <p:cNvSpPr txBox="1"/>
          <p:nvPr/>
        </p:nvSpPr>
        <p:spPr>
          <a:xfrm>
            <a:off x="838080" y="0"/>
            <a:ext cx="10515240" cy="143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8" name="Google Shape;288;p68"/>
          <p:cNvSpPr txBox="1"/>
          <p:nvPr/>
        </p:nvSpPr>
        <p:spPr>
          <a:xfrm>
            <a:off x="838080" y="1512000"/>
            <a:ext cx="10515240" cy="4664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52000" rIns="0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89" name="Google Shape;289;p6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40120" y="360000"/>
            <a:ext cx="8111520" cy="648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99292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69"/>
          <p:cNvSpPr txBox="1"/>
          <p:nvPr/>
        </p:nvSpPr>
        <p:spPr>
          <a:xfrm>
            <a:off x="838080" y="0"/>
            <a:ext cx="10515240" cy="143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" name="Google Shape;295;p69"/>
          <p:cNvSpPr txBox="1"/>
          <p:nvPr/>
        </p:nvSpPr>
        <p:spPr>
          <a:xfrm>
            <a:off x="838080" y="1512000"/>
            <a:ext cx="10515240" cy="4664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52000" rIns="0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96" name="Google Shape;296;p6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42680" y="226080"/>
            <a:ext cx="8906760" cy="66139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98534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70"/>
          <p:cNvSpPr txBox="1"/>
          <p:nvPr/>
        </p:nvSpPr>
        <p:spPr>
          <a:xfrm>
            <a:off x="838080" y="0"/>
            <a:ext cx="10515240" cy="143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2" name="Google Shape;302;p70"/>
          <p:cNvSpPr txBox="1"/>
          <p:nvPr/>
        </p:nvSpPr>
        <p:spPr>
          <a:xfrm>
            <a:off x="838080" y="1512000"/>
            <a:ext cx="10515240" cy="4664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52000" rIns="0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03" name="Google Shape;303;p7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34240" y="180000"/>
            <a:ext cx="9323640" cy="66614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83873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71"/>
          <p:cNvSpPr txBox="1"/>
          <p:nvPr/>
        </p:nvSpPr>
        <p:spPr>
          <a:xfrm>
            <a:off x="838080" y="0"/>
            <a:ext cx="10515240" cy="143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400" b="1" strike="noStrike">
                <a:solidFill>
                  <a:srgbClr val="F3803A"/>
                </a:solidFill>
                <a:latin typeface="Calibri"/>
                <a:ea typeface="Calibri"/>
                <a:cs typeface="Calibri"/>
                <a:sym typeface="Calibri"/>
              </a:rPr>
              <a:t>Victime ? Vecteur ?</a:t>
            </a:r>
            <a:endParaRPr sz="4400" b="0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9" name="Google Shape;309;p71"/>
          <p:cNvSpPr txBox="1"/>
          <p:nvPr/>
        </p:nvSpPr>
        <p:spPr>
          <a:xfrm>
            <a:off x="838080" y="1512000"/>
            <a:ext cx="10515240" cy="4664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520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1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Mes données personnelles ont été divulguées :</a:t>
            </a:r>
            <a:endParaRPr sz="3200" b="0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864000" marR="0" lvl="1" indent="-324000" algn="l" rtl="0">
              <a:spcBef>
                <a:spcPts val="1134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Noto Sans Symbols"/>
              <a:buChar char="−"/>
            </a:pPr>
            <a:r>
              <a:rPr lang="fr-FR"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je suis une victime !</a:t>
            </a:r>
            <a:endParaRPr sz="2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lang="fr-FR" sz="3200" b="1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Mon compte numérique a été utilisé par des cybercrimels :</a:t>
            </a:r>
            <a:endParaRPr sz="3200" b="0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864000" marR="0" lvl="1" indent="-324000" algn="l" rtl="0">
              <a:spcBef>
                <a:spcPts val="1134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Noto Sans Symbols"/>
              <a:buChar char="−"/>
            </a:pPr>
            <a:r>
              <a:rPr lang="fr-FR"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dans moins de 10% des cas, ils ont profité d’une faille technique et je ne suis pas fautif</a:t>
            </a:r>
            <a:endParaRPr sz="2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864000" marR="0" lvl="1" indent="-324000" algn="l" rtl="0">
              <a:spcBef>
                <a:spcPts val="1134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Noto Sans Symbols"/>
              <a:buChar char="−"/>
            </a:pPr>
            <a:r>
              <a:rPr lang="fr-FR"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dans tous les autres cas, je me suis fait piéger et je suis vecteur dans un chaîne de compromission</a:t>
            </a:r>
            <a:endParaRPr sz="2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08411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72"/>
          <p:cNvSpPr txBox="1"/>
          <p:nvPr/>
        </p:nvSpPr>
        <p:spPr>
          <a:xfrm>
            <a:off x="838080" y="0"/>
            <a:ext cx="10515240" cy="143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400" b="1" strike="noStrike">
                <a:solidFill>
                  <a:srgbClr val="F3803A"/>
                </a:solidFill>
                <a:latin typeface="Calibri"/>
                <a:ea typeface="Calibri"/>
                <a:cs typeface="Calibri"/>
                <a:sym typeface="Calibri"/>
              </a:rPr>
              <a:t>Acteur de la sécurité numérique !</a:t>
            </a:r>
            <a:endParaRPr sz="4400" b="0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5" name="Google Shape;315;p72"/>
          <p:cNvSpPr txBox="1"/>
          <p:nvPr/>
        </p:nvSpPr>
        <p:spPr>
          <a:xfrm>
            <a:off x="838080" y="1512000"/>
            <a:ext cx="10515240" cy="4664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520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1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50.000 comptes actifs à l’université :</a:t>
            </a:r>
            <a:endParaRPr sz="3200" b="0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1417"/>
              </a:spcBef>
              <a:spcAft>
                <a:spcPts val="0"/>
              </a:spcAft>
              <a:buNone/>
            </a:pPr>
            <a:r>
              <a:rPr lang="fr-FR" sz="2800" b="0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même si vous détenez peu de données personnelles, les étudiants sont une cible privilégiée les cybercriminels</a:t>
            </a:r>
            <a:endParaRPr sz="2800" b="0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1417"/>
              </a:spcBef>
              <a:spcAft>
                <a:spcPts val="0"/>
              </a:spcAft>
              <a:buNone/>
            </a:pPr>
            <a:r>
              <a:rPr lang="fr-FR" sz="3200" b="1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Parmi vous, déjà une trentaine de comptes compromis !</a:t>
            </a:r>
            <a:endParaRPr sz="3200" b="0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lang="fr-FR" sz="3200" b="1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Chaque compromission est un incident majeur</a:t>
            </a:r>
            <a:endParaRPr sz="3200" b="0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864000" marR="0" lvl="1" indent="-324000" algn="l" rtl="0">
              <a:spcBef>
                <a:spcPts val="1134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Noto Sans Symbols"/>
              <a:buChar char="−"/>
            </a:pPr>
            <a:r>
              <a:rPr lang="fr-FR"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accès à de nombreuses données</a:t>
            </a:r>
            <a:endParaRPr sz="2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864000" marR="0" lvl="1" indent="-324000" algn="l" rtl="0">
              <a:spcBef>
                <a:spcPts val="1134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Noto Sans Symbols"/>
              <a:buChar char="−"/>
            </a:pPr>
            <a:r>
              <a:rPr lang="fr-FR"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accès à des plateformes</a:t>
            </a:r>
            <a:endParaRPr sz="2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864000" marR="0" lvl="1" indent="-324000" algn="l" rtl="0">
              <a:spcBef>
                <a:spcPts val="1134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Noto Sans Symbols"/>
              <a:buChar char="−"/>
            </a:pPr>
            <a:r>
              <a:rPr lang="fr-FR"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envoi massif de SPAM et de PHISHING</a:t>
            </a:r>
            <a:endParaRPr sz="2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51736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73"/>
          <p:cNvSpPr txBox="1"/>
          <p:nvPr/>
        </p:nvSpPr>
        <p:spPr>
          <a:xfrm>
            <a:off x="838080" y="0"/>
            <a:ext cx="10515240" cy="143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400" b="1" strike="noStrike">
                <a:solidFill>
                  <a:srgbClr val="F3803A"/>
                </a:solidFill>
                <a:latin typeface="Calibri"/>
                <a:ea typeface="Calibri"/>
                <a:cs typeface="Calibri"/>
                <a:sym typeface="Calibri"/>
              </a:rPr>
              <a:t>Comment les cybercriminels s’y prennent-ils ?</a:t>
            </a:r>
            <a:endParaRPr sz="4400" b="0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1" name="Google Shape;321;p73"/>
          <p:cNvSpPr txBox="1"/>
          <p:nvPr/>
        </p:nvSpPr>
        <p:spPr>
          <a:xfrm>
            <a:off x="838080" y="1512000"/>
            <a:ext cx="10515240" cy="4664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520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1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Notre université n’a pas (encore) mis en œuvre la MFA (authentification multifacteur)</a:t>
            </a:r>
            <a:endParaRPr sz="3200" b="0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864000" marR="0" lvl="1" indent="-324000" algn="l" rtl="0">
              <a:lnSpc>
                <a:spcPct val="90000"/>
              </a:lnSpc>
              <a:spcBef>
                <a:spcPts val="1134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Noto Sans Symbols"/>
              <a:buChar char="−"/>
            </a:pPr>
            <a:r>
              <a:rPr lang="fr-FR"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il faut protéger son mot-de-passe</a:t>
            </a:r>
            <a:endParaRPr sz="2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lang="fr-FR" sz="3200" b="1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Comment ?</a:t>
            </a:r>
            <a:endParaRPr sz="3200" b="0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864000" marR="0" lvl="1" indent="-324000" algn="l" rtl="0">
              <a:spcBef>
                <a:spcPts val="1134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Noto Sans Symbols"/>
              <a:buChar char="−"/>
            </a:pPr>
            <a:r>
              <a:rPr lang="fr-FR"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définir un mot-de-passe fort</a:t>
            </a:r>
            <a:endParaRPr sz="2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864000" marR="0" lvl="1" indent="-324000" algn="l" rtl="0">
              <a:spcBef>
                <a:spcPts val="1134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Noto Sans Symbols"/>
              <a:buChar char="−"/>
            </a:pPr>
            <a:r>
              <a:rPr lang="fr-FR"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savoir reconnaître le phishing (hameçonnage)</a:t>
            </a:r>
            <a:endParaRPr sz="2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864000" marR="0" lvl="1" indent="-324000" algn="l" rtl="0">
              <a:spcBef>
                <a:spcPts val="1134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Noto Sans Symbols"/>
              <a:buChar char="−"/>
            </a:pPr>
            <a:r>
              <a:rPr lang="fr-FR"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se prémunir des malwares (logiciels malveillants)</a:t>
            </a:r>
            <a:endParaRPr sz="2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83545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74"/>
          <p:cNvSpPr txBox="1"/>
          <p:nvPr/>
        </p:nvSpPr>
        <p:spPr>
          <a:xfrm>
            <a:off x="838080" y="0"/>
            <a:ext cx="10515240" cy="143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7" name="Google Shape;327;p74"/>
          <p:cNvSpPr txBox="1"/>
          <p:nvPr/>
        </p:nvSpPr>
        <p:spPr>
          <a:xfrm>
            <a:off x="838080" y="1512000"/>
            <a:ext cx="10515240" cy="4664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52000" rIns="0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28" name="Google Shape;328;p7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27560" y="0"/>
            <a:ext cx="7137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75912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75"/>
          <p:cNvSpPr txBox="1"/>
          <p:nvPr/>
        </p:nvSpPr>
        <p:spPr>
          <a:xfrm>
            <a:off x="838080" y="0"/>
            <a:ext cx="10515240" cy="143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400" b="1" strike="noStrike">
                <a:solidFill>
                  <a:srgbClr val="F3803A"/>
                </a:solidFill>
                <a:latin typeface="Calibri"/>
                <a:ea typeface="Calibri"/>
                <a:cs typeface="Calibri"/>
                <a:sym typeface="Calibri"/>
              </a:rPr>
              <a:t>Un mot-de-passe solide</a:t>
            </a:r>
            <a:endParaRPr sz="4400" b="0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4" name="Google Shape;334;p75"/>
          <p:cNvSpPr txBox="1"/>
          <p:nvPr/>
        </p:nvSpPr>
        <p:spPr>
          <a:xfrm>
            <a:off x="838080" y="1512000"/>
            <a:ext cx="10515240" cy="4664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52000" rIns="0" bIns="45700" anchor="t" anchorCtr="0">
            <a:noAutofit/>
          </a:bodyPr>
          <a:lstStyle/>
          <a:p>
            <a:pPr marL="864000" marR="0" lvl="1" indent="-209699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Noto Sans Symbols"/>
              <a:buNone/>
            </a:pPr>
            <a:endParaRPr sz="2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864000" marR="0" lvl="1" indent="-324000" algn="l" rtl="0">
              <a:spcBef>
                <a:spcPts val="1134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Noto Sans Symbols"/>
              <a:buChar char="−"/>
            </a:pPr>
            <a:r>
              <a:rPr lang="fr-FR"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Un mot-de-passe suffisamment </a:t>
            </a:r>
            <a:r>
              <a:rPr lang="fr-FR" sz="28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long</a:t>
            </a:r>
            <a:endParaRPr sz="2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864000" marR="0" lvl="1" indent="-324000" algn="l" rtl="0">
              <a:lnSpc>
                <a:spcPct val="90000"/>
              </a:lnSpc>
              <a:spcBef>
                <a:spcPts val="1134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Noto Sans Symbols"/>
              <a:buChar char="−"/>
            </a:pPr>
            <a:r>
              <a:rPr lang="fr-FR"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... avec de l’</a:t>
            </a:r>
            <a:r>
              <a:rPr lang="fr-FR" sz="28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entropie</a:t>
            </a:r>
            <a:r>
              <a:rPr lang="fr-FR"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 !</a:t>
            </a:r>
            <a:endParaRPr sz="2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864000" marR="0" lvl="1" indent="-324000" algn="l" rtl="0">
              <a:lnSpc>
                <a:spcPct val="90000"/>
              </a:lnSpc>
              <a:spcBef>
                <a:spcPts val="1134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Noto Sans Symbols"/>
              <a:buChar char="−"/>
            </a:pPr>
            <a:r>
              <a:rPr lang="fr-FR"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Quelle politique de renouvellement ?</a:t>
            </a:r>
            <a:endParaRPr sz="2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864000" marR="0" lvl="1" indent="-190649" algn="l" rtl="0">
              <a:lnSpc>
                <a:spcPct val="90000"/>
              </a:lnSpc>
              <a:spcBef>
                <a:spcPts val="1134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Noto Sans Symbols"/>
              <a:buNone/>
            </a:pPr>
            <a:endParaRPr sz="2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864000" marR="0" lvl="1" indent="-324000" algn="l" rtl="0">
              <a:lnSpc>
                <a:spcPct val="90000"/>
              </a:lnSpc>
              <a:spcBef>
                <a:spcPts val="1134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Noto Sans Symbols"/>
              <a:buChar char="−"/>
            </a:pPr>
            <a:r>
              <a:rPr lang="fr-FR"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Un mot-de-passe </a:t>
            </a:r>
            <a:r>
              <a:rPr lang="fr-FR" sz="28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différent</a:t>
            </a:r>
            <a:r>
              <a:rPr lang="fr-FR"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par plateforme</a:t>
            </a:r>
            <a:endParaRPr sz="2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864000" marR="0" lvl="1" indent="-324000" algn="l" rtl="0">
              <a:lnSpc>
                <a:spcPct val="90000"/>
              </a:lnSpc>
              <a:spcBef>
                <a:spcPts val="1134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Noto Sans Symbols"/>
              <a:buChar char="−"/>
            </a:pPr>
            <a:r>
              <a:rPr lang="fr-FR"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Limiter l’</a:t>
            </a:r>
            <a:r>
              <a:rPr lang="fr-FR" sz="28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usage</a:t>
            </a:r>
            <a:r>
              <a:rPr lang="fr-FR"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du compte de l’université</a:t>
            </a:r>
            <a:endParaRPr sz="2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98871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76"/>
          <p:cNvSpPr txBox="1"/>
          <p:nvPr/>
        </p:nvSpPr>
        <p:spPr>
          <a:xfrm>
            <a:off x="838080" y="0"/>
            <a:ext cx="10515240" cy="143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400" b="1" strike="noStrike">
                <a:solidFill>
                  <a:srgbClr val="F3803A"/>
                </a:solidFill>
                <a:latin typeface="Calibri"/>
                <a:ea typeface="Calibri"/>
                <a:cs typeface="Calibri"/>
                <a:sym typeface="Calibri"/>
              </a:rPr>
              <a:t>Reconnaître le phishing</a:t>
            </a:r>
            <a:endParaRPr sz="4400" b="0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0" name="Google Shape;340;p76"/>
          <p:cNvSpPr txBox="1"/>
          <p:nvPr/>
        </p:nvSpPr>
        <p:spPr>
          <a:xfrm>
            <a:off x="838080" y="1512000"/>
            <a:ext cx="10515240" cy="4664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52000" rIns="0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41" name="Google Shape;341;p7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69800" y="1391400"/>
            <a:ext cx="7652160" cy="47365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32248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77"/>
          <p:cNvSpPr txBox="1"/>
          <p:nvPr/>
        </p:nvSpPr>
        <p:spPr>
          <a:xfrm>
            <a:off x="838080" y="0"/>
            <a:ext cx="10515240" cy="143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7" name="Google Shape;347;p77"/>
          <p:cNvSpPr txBox="1"/>
          <p:nvPr/>
        </p:nvSpPr>
        <p:spPr>
          <a:xfrm>
            <a:off x="838080" y="1512000"/>
            <a:ext cx="10515240" cy="4664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52000" rIns="0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48" name="Google Shape;348;p7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86480" y="0"/>
            <a:ext cx="10018800" cy="62013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4128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78"/>
          <p:cNvSpPr txBox="1"/>
          <p:nvPr/>
        </p:nvSpPr>
        <p:spPr>
          <a:xfrm>
            <a:off x="838080" y="0"/>
            <a:ext cx="10515240" cy="143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4" name="Google Shape;354;p78"/>
          <p:cNvSpPr txBox="1"/>
          <p:nvPr/>
        </p:nvSpPr>
        <p:spPr>
          <a:xfrm>
            <a:off x="838080" y="1512000"/>
            <a:ext cx="10515240" cy="4664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52000" rIns="0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55" name="Google Shape;355;p7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4640" y="720"/>
            <a:ext cx="11202480" cy="68648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54082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79"/>
          <p:cNvSpPr txBox="1"/>
          <p:nvPr/>
        </p:nvSpPr>
        <p:spPr>
          <a:xfrm>
            <a:off x="838080" y="0"/>
            <a:ext cx="10515240" cy="143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400" b="1" strike="noStrike">
                <a:solidFill>
                  <a:srgbClr val="F3803A"/>
                </a:solidFill>
                <a:latin typeface="Calibri"/>
                <a:ea typeface="Calibri"/>
                <a:cs typeface="Calibri"/>
                <a:sym typeface="Calibri"/>
              </a:rPr>
              <a:t>Se prémunir des malwares</a:t>
            </a:r>
            <a:endParaRPr sz="4400" b="0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1" name="Google Shape;361;p79"/>
          <p:cNvSpPr txBox="1"/>
          <p:nvPr/>
        </p:nvSpPr>
        <p:spPr>
          <a:xfrm>
            <a:off x="838080" y="1512000"/>
            <a:ext cx="10515240" cy="4664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520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1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3200" b="0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864000" marR="0" lvl="1" indent="-324000" algn="l" rtl="0">
              <a:spcBef>
                <a:spcPts val="1134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Noto Sans Symbols"/>
              <a:buChar char="−"/>
            </a:pPr>
            <a:r>
              <a:rPr lang="fr-FR"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Ne se connecter que sur des </a:t>
            </a:r>
            <a:r>
              <a:rPr lang="fr-FR" sz="28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terminaux sûrs</a:t>
            </a:r>
            <a:endParaRPr sz="2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864000" marR="0" lvl="1" indent="-324000" algn="l" rtl="0">
              <a:spcBef>
                <a:spcPts val="1134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Noto Sans Symbols"/>
              <a:buChar char="−"/>
            </a:pPr>
            <a:r>
              <a:rPr lang="fr-FR"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... et donc appliquer les </a:t>
            </a:r>
            <a:r>
              <a:rPr lang="fr-FR" sz="28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mises-à-jour</a:t>
            </a:r>
            <a:r>
              <a:rPr lang="fr-FR"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sans attendre</a:t>
            </a:r>
            <a:endParaRPr sz="2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864000" marR="0" lvl="1" indent="-190649" algn="l" rtl="0">
              <a:spcBef>
                <a:spcPts val="1134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Noto Sans Symbols"/>
              <a:buNone/>
            </a:pPr>
            <a:endParaRPr sz="2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864000" marR="0" lvl="1" indent="-324000" algn="l" rtl="0">
              <a:spcBef>
                <a:spcPts val="1134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Noto Sans Symbols"/>
              <a:buChar char="−"/>
            </a:pPr>
            <a:r>
              <a:rPr lang="fr-FR"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Cloisonner ses activités</a:t>
            </a:r>
            <a:endParaRPr sz="2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864000" marR="0" lvl="1" indent="-324000" algn="l" rtl="0">
              <a:spcBef>
                <a:spcPts val="1134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Noto Sans Symbols"/>
              <a:buChar char="−"/>
            </a:pPr>
            <a:r>
              <a:rPr lang="fr-FR"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... et notamment ne pas travailler sur une </a:t>
            </a:r>
            <a:r>
              <a:rPr lang="fr-FR" sz="28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session</a:t>
            </a:r>
            <a:r>
              <a:rPr lang="fr-FR"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qui dispose des droits d’administration</a:t>
            </a:r>
            <a:endParaRPr sz="2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0340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80"/>
          <p:cNvSpPr txBox="1"/>
          <p:nvPr/>
        </p:nvSpPr>
        <p:spPr>
          <a:xfrm>
            <a:off x="838080" y="0"/>
            <a:ext cx="10515240" cy="143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400" b="1" strike="noStrike">
                <a:solidFill>
                  <a:srgbClr val="F3803A"/>
                </a:solidFill>
                <a:latin typeface="Calibri"/>
                <a:ea typeface="Calibri"/>
                <a:cs typeface="Calibri"/>
                <a:sym typeface="Calibri"/>
              </a:rPr>
              <a:t>En cas de compromission, que ce passe-il ?</a:t>
            </a:r>
            <a:endParaRPr sz="4400" b="0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7" name="Google Shape;367;p80"/>
          <p:cNvSpPr txBox="1"/>
          <p:nvPr/>
        </p:nvSpPr>
        <p:spPr>
          <a:xfrm>
            <a:off x="838080" y="1548000"/>
            <a:ext cx="10515240" cy="4664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520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1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L’équipe RSSI entreprend différentes vérifications</a:t>
            </a:r>
            <a:endParaRPr sz="3200" b="0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1417"/>
              </a:spcBef>
              <a:spcAft>
                <a:spcPts val="0"/>
              </a:spcAft>
              <a:buNone/>
            </a:pPr>
            <a:r>
              <a:rPr lang="fr-FR" sz="3200" b="1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Tous les accès aux SI sont immédiatement coupés</a:t>
            </a:r>
            <a:endParaRPr sz="3200" b="0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lang="fr-FR" sz="3200" b="1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La DPO, la direction de l’UFR sont averties, ainsi que le CSSI</a:t>
            </a:r>
            <a:endParaRPr sz="3200" b="0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lang="fr-FR" sz="3200" b="1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Vous serez notifié sur votre adresse mail personnelle</a:t>
            </a:r>
            <a:endParaRPr sz="3200" b="0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864000" marR="0" lvl="1" indent="-324000" algn="l" rtl="0">
              <a:spcBef>
                <a:spcPts val="1134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Noto Sans Symbols"/>
              <a:buChar char="−"/>
            </a:pPr>
            <a:r>
              <a:rPr lang="fr-FR"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... et commence les échanges avec l’équipe RSSI</a:t>
            </a:r>
            <a:endParaRPr sz="2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4850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81"/>
          <p:cNvSpPr txBox="1"/>
          <p:nvPr/>
        </p:nvSpPr>
        <p:spPr>
          <a:xfrm>
            <a:off x="838080" y="0"/>
            <a:ext cx="10515240" cy="143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400" b="1" strike="noStrike">
                <a:solidFill>
                  <a:srgbClr val="F3803A"/>
                </a:solidFill>
                <a:latin typeface="Calibri"/>
                <a:ea typeface="Calibri"/>
                <a:cs typeface="Calibri"/>
                <a:sym typeface="Calibri"/>
              </a:rPr>
              <a:t>Quels liens utiles</a:t>
            </a:r>
            <a:endParaRPr sz="4400" b="0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3" name="Google Shape;373;p81"/>
          <p:cNvSpPr txBox="1"/>
          <p:nvPr/>
        </p:nvSpPr>
        <p:spPr>
          <a:xfrm>
            <a:off x="838080" y="1548000"/>
            <a:ext cx="10515240" cy="4664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520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400" b="0" u="sng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https://www.cnil.fr/fr/les-conseils-de-la-cnil-pour-un-bon-mot-de-passe</a:t>
            </a:r>
            <a:endParaRPr sz="1400" b="0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lang="fr-FR" sz="1400" b="0" u="sng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https://www.cnil.fr/fr/mots-de-passe-une-nouvelle-recommandation-pour-maitriser-sa-securite</a:t>
            </a:r>
            <a:endParaRPr sz="1400" b="0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lang="fr-FR" sz="1400" b="0" u="sng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5"/>
              </a:rPr>
              <a:t>https://www.cnil.fr/fr/questions-reponses-sur-la-nouvelle-recommandation-relative-aux-mots-de-passe-et-autres-secrets</a:t>
            </a:r>
            <a:endParaRPr sz="1400" b="0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lang="fr-FR" sz="1400" b="0" u="sng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6"/>
              </a:rPr>
              <a:t>https://www.cnil.fr/fr/cnil-direct/question/le-phishing-cest-quoi</a:t>
            </a:r>
            <a:endParaRPr sz="1400" b="0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lang="fr-FR" sz="1400" b="0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400" b="0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lang="fr-FR" sz="1400" b="0" u="sng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7"/>
              </a:rPr>
              <a:t>https://dri.parisnanterre.fr/se-premunir-contre-les-logiciels-malveillants/</a:t>
            </a:r>
            <a:endParaRPr sz="1400" b="0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lang="fr-FR" sz="1400" b="0" u="sng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8"/>
              </a:rPr>
              <a:t>https://dri.parisnanterre.fr/mesures-relatives-aux-cyberattaques/</a:t>
            </a:r>
            <a:endParaRPr sz="1400" b="0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lang="fr-FR" sz="1400" b="0" u="sng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9"/>
              </a:rPr>
              <a:t>https://www.cybermalveillance.gouv.fr/</a:t>
            </a:r>
            <a:endParaRPr sz="1400" b="0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1417"/>
              </a:spcBef>
              <a:spcAft>
                <a:spcPts val="0"/>
              </a:spcAft>
              <a:buNone/>
            </a:pPr>
            <a:r>
              <a:rPr lang="fr-FR" sz="2800" b="1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Restez vigilants !</a:t>
            </a:r>
            <a:endParaRPr sz="2800" b="0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90889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82"/>
          <p:cNvSpPr txBox="1"/>
          <p:nvPr/>
        </p:nvSpPr>
        <p:spPr>
          <a:xfrm>
            <a:off x="838080" y="0"/>
            <a:ext cx="10515240" cy="143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9" name="Google Shape;379;p82"/>
          <p:cNvSpPr txBox="1"/>
          <p:nvPr/>
        </p:nvSpPr>
        <p:spPr>
          <a:xfrm>
            <a:off x="838080" y="1512000"/>
            <a:ext cx="10515240" cy="4664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52000" rIns="0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80" name="Google Shape;380;p8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34240" y="180000"/>
            <a:ext cx="9323640" cy="66614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90418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F5AF39DB-78D5-AD41-A4CE-96E55803FA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Contribution de Vie étudiante</a:t>
            </a:r>
            <a:br>
              <a:rPr lang="fr-FR" dirty="0"/>
            </a:br>
            <a:r>
              <a:rPr lang="fr-FR" dirty="0"/>
              <a:t>et de Campus (CVEC)</a:t>
            </a:r>
          </a:p>
        </p:txBody>
      </p:sp>
    </p:spTree>
    <p:extLst>
      <p:ext uri="{BB962C8B-B14F-4D97-AF65-F5344CB8AC3E}">
        <p14:creationId xmlns:p14="http://schemas.microsoft.com/office/powerpoint/2010/main" val="2130711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170393B-BB8F-3D40-A2B2-FBEC2EE9373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b="1" dirty="0">
                <a:solidFill>
                  <a:schemeClr val="accent1">
                    <a:lumMod val="75000"/>
                  </a:schemeClr>
                </a:solidFill>
              </a:rPr>
              <a:t>Contribution de Vie Étudiante et de Campus (CVEC)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4CCC04D8-A957-6FC3-7612-A022DAC982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err="1" smtClean="0"/>
              <a:t>Chaïma</a:t>
            </a:r>
            <a:r>
              <a:rPr lang="fr-FR" dirty="0" smtClean="0"/>
              <a:t> Makhlouf</a:t>
            </a:r>
            <a:endParaRPr lang="fr-FR" dirty="0"/>
          </a:p>
        </p:txBody>
      </p:sp>
      <p:pic>
        <p:nvPicPr>
          <p:cNvPr id="5" name="Google Shape;86;p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9382" y="1690255"/>
            <a:ext cx="4413139" cy="2462773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/>
          <p:cNvSpPr/>
          <p:nvPr/>
        </p:nvSpPr>
        <p:spPr>
          <a:xfrm>
            <a:off x="5131299" y="4153028"/>
            <a:ext cx="38181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/>
              <a:t>https://etudiants.parisnanterre.fr/cvec</a:t>
            </a:r>
          </a:p>
        </p:txBody>
      </p:sp>
    </p:spTree>
    <p:extLst>
      <p:ext uri="{BB962C8B-B14F-4D97-AF65-F5344CB8AC3E}">
        <p14:creationId xmlns:p14="http://schemas.microsoft.com/office/powerpoint/2010/main" val="1615096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619B263-9614-684D-B7E6-0308EA80B0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1866418" cy="1440000"/>
          </a:xfrm>
        </p:spPr>
        <p:txBody>
          <a:bodyPr>
            <a:normAutofit/>
          </a:bodyPr>
          <a:lstStyle/>
          <a:p>
            <a:r>
              <a:rPr lang="fr-FR" sz="4000" b="1" dirty="0">
                <a:solidFill>
                  <a:schemeClr val="accent1">
                    <a:lumMod val="75000"/>
                  </a:schemeClr>
                </a:solidFill>
              </a:rPr>
              <a:t>Contribution de Vie Étudiante et de Campus (CVEC)</a:t>
            </a:r>
          </a:p>
        </p:txBody>
      </p:sp>
      <p:sp>
        <p:nvSpPr>
          <p:cNvPr id="7" name="Google Shape;92;p2"/>
          <p:cNvSpPr txBox="1">
            <a:spLocks/>
          </p:cNvSpPr>
          <p:nvPr/>
        </p:nvSpPr>
        <p:spPr>
          <a:xfrm>
            <a:off x="749225" y="1588300"/>
            <a:ext cx="11034600" cy="4665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08000" rIns="0" bIns="45700" rtlCol="0" anchor="t" anchorCtr="0">
            <a:normAutofit fontScale="85000" lnSpcReduction="20000"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None/>
              <a:defRPr sz="2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Tx/>
              <a:buNone/>
              <a:defRPr sz="22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Tx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0000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000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Tx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210525"/>
              <a:buFontTx/>
              <a:buNone/>
              <a:tabLst/>
              <a:defRPr/>
            </a:pPr>
            <a:r>
              <a:rPr kumimoji="0" lang="fr-FR" sz="2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Pour l’année 2024-2025, </a:t>
            </a:r>
            <a:r>
              <a:rPr kumimoji="0" lang="fr-FR" sz="2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chaque étudiant</a:t>
            </a:r>
            <a:r>
              <a:rPr lang="fr-FR" dirty="0" smtClean="0">
                <a:solidFill>
                  <a:prstClr val="black"/>
                </a:solidFill>
                <a:latin typeface="Calibri" panose="020F0502020204030204"/>
              </a:rPr>
              <a:t>s et étudiantes</a:t>
            </a:r>
            <a:r>
              <a:rPr kumimoji="0" lang="fr-FR" sz="2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s’acquitte d’une contribution vie étudiante et de campus d’un montant annuel de 103 €</a:t>
            </a:r>
            <a:r>
              <a:rPr kumimoji="0" lang="fr-FR" sz="2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210525"/>
              <a:buFontTx/>
              <a:buNone/>
              <a:tabLst/>
              <a:defRPr/>
            </a:pPr>
            <a:r>
              <a:rPr kumimoji="0" lang="fr-FR" sz="220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Les sommes collectées financent de nombreux projets et actions de vie de campus en faveur de :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210525"/>
              <a:buFontTx/>
              <a:buNone/>
              <a:tabLst/>
              <a:defRPr/>
            </a:pPr>
            <a:r>
              <a:rPr kumimoji="0" lang="fr-FR" sz="2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</a:t>
            </a:r>
            <a:r>
              <a:rPr lang="fr-FR" noProof="0" dirty="0" smtClean="0">
                <a:solidFill>
                  <a:prstClr val="black"/>
                </a:solidFill>
                <a:latin typeface="Calibri" panose="020F0502020204030204"/>
              </a:rPr>
              <a:t>La s</a:t>
            </a:r>
            <a:r>
              <a:rPr kumimoji="0" lang="fr-FR" sz="220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anté</a:t>
            </a:r>
            <a:r>
              <a:rPr kumimoji="0" lang="fr-FR" sz="2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avec</a:t>
            </a:r>
            <a:r>
              <a:rPr kumimoji="0" lang="fr-FR" sz="22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des actions de </a:t>
            </a:r>
            <a:r>
              <a:rPr kumimoji="0" lang="fr-FR" sz="2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prévention</a:t>
            </a:r>
            <a:r>
              <a:rPr kumimoji="0" lang="fr-FR" sz="2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210525"/>
              <a:buFontTx/>
              <a:buNone/>
              <a:tabLst/>
              <a:defRPr/>
            </a:pPr>
            <a:r>
              <a:rPr kumimoji="0" lang="fr-FR" sz="2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</a:t>
            </a:r>
            <a:r>
              <a:rPr lang="fr-FR" noProof="0" dirty="0" smtClean="0">
                <a:solidFill>
                  <a:prstClr val="black"/>
                </a:solidFill>
                <a:latin typeface="Calibri" panose="020F0502020204030204"/>
              </a:rPr>
              <a:t>La v</a:t>
            </a:r>
            <a:r>
              <a:rPr kumimoji="0" lang="fr-FR" sz="2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ie associative 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210525"/>
              <a:buFontTx/>
              <a:buNone/>
              <a:tabLst/>
              <a:defRPr/>
            </a:pPr>
            <a:r>
              <a:rPr kumimoji="0" lang="fr-FR" sz="2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</a:t>
            </a:r>
            <a:r>
              <a:rPr lang="fr-FR" dirty="0">
                <a:solidFill>
                  <a:prstClr val="black"/>
                </a:solidFill>
                <a:latin typeface="Calibri" panose="020F0502020204030204"/>
              </a:rPr>
              <a:t>L</a:t>
            </a:r>
            <a:r>
              <a:rPr kumimoji="0" lang="fr-FR" sz="2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’accompagnement et l’aide sociale 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210525"/>
              <a:buFontTx/>
              <a:buNone/>
              <a:tabLst/>
              <a:defRPr/>
            </a:pPr>
            <a:r>
              <a:rPr kumimoji="0" lang="fr-FR" sz="2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</a:t>
            </a:r>
            <a:r>
              <a:rPr kumimoji="0" lang="fr-FR" sz="22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lang="fr-FR" noProof="0" dirty="0">
                <a:solidFill>
                  <a:prstClr val="black"/>
                </a:solidFill>
                <a:latin typeface="Calibri" panose="020F0502020204030204"/>
              </a:rPr>
              <a:t>L</a:t>
            </a:r>
            <a:r>
              <a:rPr lang="fr-FR" dirty="0" smtClean="0">
                <a:solidFill>
                  <a:prstClr val="black"/>
                </a:solidFill>
                <a:latin typeface="Calibri" panose="020F0502020204030204"/>
              </a:rPr>
              <a:t>’</a:t>
            </a:r>
            <a:r>
              <a:rPr kumimoji="0" lang="fr-FR" sz="2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art et la culture 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210525"/>
              <a:buFontTx/>
              <a:buNone/>
              <a:tabLst/>
              <a:defRPr/>
            </a:pPr>
            <a:r>
              <a:rPr kumimoji="0" lang="fr-FR" sz="2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</a:t>
            </a:r>
            <a:r>
              <a:rPr lang="fr-FR" dirty="0">
                <a:solidFill>
                  <a:prstClr val="black"/>
                </a:solidFill>
                <a:latin typeface="Calibri" panose="020F0502020204030204"/>
              </a:rPr>
              <a:t>L</a:t>
            </a:r>
            <a:r>
              <a:rPr kumimoji="0" lang="fr-FR" sz="220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a</a:t>
            </a:r>
            <a:r>
              <a:rPr kumimoji="0" lang="fr-FR" sz="2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pratique sportive avec</a:t>
            </a:r>
            <a:r>
              <a:rPr kumimoji="0" lang="fr-FR" sz="22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un </a:t>
            </a:r>
            <a:r>
              <a:rPr kumimoji="0" lang="fr-FR" sz="2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accès gratuit </a:t>
            </a:r>
            <a:r>
              <a:rPr kumimoji="0" lang="fr-FR" sz="2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à des activités et des événements sportifs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210525"/>
              <a:buFontTx/>
              <a:buNone/>
              <a:tabLst/>
              <a:defRPr/>
            </a:pPr>
            <a:r>
              <a:rPr kumimoji="0" lang="fr-FR" sz="2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</a:t>
            </a:r>
            <a:r>
              <a:rPr kumimoji="0" lang="fr-FR" sz="22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</a:t>
            </a:r>
            <a:r>
              <a:rPr kumimoji="0" lang="fr-FR" sz="2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</a:t>
            </a:r>
            <a:r>
              <a:rPr kumimoji="0" lang="fr-FR" sz="2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la culture numérique et du Pixel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210525"/>
              <a:buFontTx/>
              <a:buNone/>
              <a:tabLst/>
              <a:defRPr/>
            </a:pPr>
            <a:r>
              <a:rPr kumimoji="0" lang="fr-FR" sz="2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</a:t>
            </a:r>
            <a:r>
              <a:rPr lang="fr-FR" b="0" dirty="0" smtClean="0">
                <a:solidFill>
                  <a:prstClr val="black"/>
                </a:solidFill>
                <a:latin typeface="Calibri" panose="020F0502020204030204"/>
              </a:rPr>
              <a:t>D</a:t>
            </a:r>
            <a:r>
              <a:rPr lang="fr-FR" b="0" dirty="0">
                <a:solidFill>
                  <a:prstClr val="black"/>
                </a:solidFill>
                <a:latin typeface="Calibri" panose="020F0502020204030204"/>
              </a:rPr>
              <a:t>u</a:t>
            </a:r>
            <a:r>
              <a:rPr kumimoji="0" lang="fr-FR" sz="2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développement durable et de la responsabilité sociétale 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210525"/>
              <a:buFontTx/>
              <a:buNone/>
              <a:tabLst/>
              <a:defRPr/>
            </a:pPr>
            <a:r>
              <a:rPr kumimoji="0" lang="fr-FR" sz="2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</a:t>
            </a:r>
            <a:r>
              <a:rPr lang="fr-FR" b="0" noProof="0" dirty="0" smtClean="0">
                <a:solidFill>
                  <a:prstClr val="black"/>
                </a:solidFill>
                <a:latin typeface="Calibri" panose="020F0502020204030204"/>
              </a:rPr>
              <a:t>L’a</a:t>
            </a:r>
            <a:r>
              <a:rPr kumimoji="0" lang="fr-FR" sz="2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ccueil </a:t>
            </a:r>
            <a:r>
              <a:rPr kumimoji="0" lang="fr-FR" sz="2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des étudiants internationaux 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210525"/>
              <a:buFontTx/>
              <a:buNone/>
              <a:tabLst/>
              <a:defRPr/>
            </a:pPr>
            <a:r>
              <a:rPr kumimoji="0" lang="fr-FR" sz="2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Lutte</a:t>
            </a:r>
            <a:r>
              <a:rPr kumimoji="0" lang="fr-FR" sz="22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fr-FR" sz="2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contre la précarité et</a:t>
            </a:r>
            <a:r>
              <a:rPr kumimoji="0" lang="fr-FR" sz="22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fr-FR" sz="2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l’égalité Femme/Homme et la non discrimination 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prstClr val="black"/>
              </a:buClr>
              <a:buSzPct val="210525"/>
              <a:buFont typeface="Arial"/>
              <a:buNone/>
              <a:tabLst/>
              <a:defRPr/>
            </a:pPr>
            <a:endParaRPr kumimoji="0" lang="fr-FR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1856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08220" y="822134"/>
            <a:ext cx="10515600" cy="944380"/>
          </a:xfrm>
        </p:spPr>
        <p:txBody>
          <a:bodyPr>
            <a:normAutofit fontScale="90000"/>
          </a:bodyPr>
          <a:lstStyle/>
          <a:p>
            <a:r>
              <a:rPr lang="fr-FR" b="1" dirty="0">
                <a:solidFill>
                  <a:schemeClr val="bg2">
                    <a:lumMod val="75000"/>
                  </a:schemeClr>
                </a:solidFill>
              </a:rPr>
              <a:t>Projets financés par la CVEC</a:t>
            </a:r>
            <a:r>
              <a:rPr lang="fr-FR" dirty="0"/>
              <a:t/>
            </a:r>
            <a:br>
              <a:rPr lang="fr-FR" dirty="0"/>
            </a:br>
            <a:endParaRPr lang="fr-FR" dirty="0"/>
          </a:p>
        </p:txBody>
      </p:sp>
      <p:pic>
        <p:nvPicPr>
          <p:cNvPr id="3" name="Espace réservé pour une image 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41" r="13041"/>
          <a:stretch>
            <a:fillRect/>
          </a:stretch>
        </p:blipFill>
        <p:spPr>
          <a:xfrm>
            <a:off x="379926" y="2578691"/>
            <a:ext cx="3587597" cy="3759483"/>
          </a:xfrm>
          <a:prstGeom prst="rect">
            <a:avLst/>
          </a:prstGeom>
        </p:spPr>
      </p:pic>
      <p:pic>
        <p:nvPicPr>
          <p:cNvPr id="4" name="Image 3" descr="https://lh7-eu.googleusercontent.com/3ouXTMS2HvReL8QbSeKYm2xY9NyVhRZGexxJoL5X6COxbyCJiPT_a2RLfEe6ZWK6I9EJqtWyF424ye7rYFq_cxz7IIscn0_z4PA6we1vKNz8E5yDdwf77WE1MZBhUUvgOQpoi8Edva-27oVSCGLVHH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5359" y="2578691"/>
            <a:ext cx="3097548" cy="327604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ZoneTexte 4"/>
          <p:cNvSpPr txBox="1"/>
          <p:nvPr/>
        </p:nvSpPr>
        <p:spPr>
          <a:xfrm>
            <a:off x="7584909" y="2649495"/>
            <a:ext cx="399559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/>
              <a:t>Distribution de Kit de rentrée</a:t>
            </a:r>
          </a:p>
          <a:p>
            <a:endParaRPr lang="fr-FR" dirty="0"/>
          </a:p>
        </p:txBody>
      </p:sp>
      <p:pic>
        <p:nvPicPr>
          <p:cNvPr id="6" name="Image 5" descr="https://lh7-eu.googleusercontent.com/d1T5Q7n8BRl5ciLmBvdh1KYLt8zA1rFLXw6mGOEhe3LyDxhXnalUlVT7AHh2QZ5EMEW1pGCVFT_eg5tWQ6qMkKUJZd4v_Zn2umVX2alkCJ1TGkMcsBZdCtxeQbWymQrRwzVh1kXSj0prTPeGODMKVQ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1182" y="3327816"/>
            <a:ext cx="4430910" cy="321646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ZoneTexte 7"/>
          <p:cNvSpPr txBox="1"/>
          <p:nvPr/>
        </p:nvSpPr>
        <p:spPr>
          <a:xfrm>
            <a:off x="293049" y="1634311"/>
            <a:ext cx="53065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Distribution de protections hygiéniques et culottes menstruelles </a:t>
            </a:r>
          </a:p>
          <a:p>
            <a:endParaRPr lang="fr-FR" sz="2400" b="1" dirty="0"/>
          </a:p>
        </p:txBody>
      </p:sp>
    </p:spTree>
    <p:extLst>
      <p:ext uri="{BB962C8B-B14F-4D97-AF65-F5344CB8AC3E}">
        <p14:creationId xmlns:p14="http://schemas.microsoft.com/office/powerpoint/2010/main" val="451943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6929" y="2564498"/>
            <a:ext cx="4473820" cy="3005996"/>
          </a:xfrm>
          <a:prstGeom prst="rect">
            <a:avLst/>
          </a:prstGeom>
        </p:spPr>
      </p:pic>
      <p:pic>
        <p:nvPicPr>
          <p:cNvPr id="18" name="Image 1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56" t="-291" r="15936"/>
          <a:stretch/>
        </p:blipFill>
        <p:spPr>
          <a:xfrm rot="5400000">
            <a:off x="404942" y="2953314"/>
            <a:ext cx="3486598" cy="3828098"/>
          </a:xfrm>
          <a:prstGeom prst="rect">
            <a:avLst/>
          </a:prstGeom>
        </p:spPr>
      </p:pic>
      <p:pic>
        <p:nvPicPr>
          <p:cNvPr id="20" name="Image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676236" y="3178768"/>
            <a:ext cx="3564915" cy="3466613"/>
          </a:xfrm>
          <a:prstGeom prst="rect">
            <a:avLst/>
          </a:prstGeom>
        </p:spPr>
      </p:pic>
      <p:sp>
        <p:nvSpPr>
          <p:cNvPr id="21" name="Titre 20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139477"/>
          </a:xfrm>
        </p:spPr>
        <p:txBody>
          <a:bodyPr/>
          <a:lstStyle/>
          <a:p>
            <a:r>
              <a:rPr lang="fr-FR" b="1" dirty="0">
                <a:solidFill>
                  <a:schemeClr val="bg2">
                    <a:lumMod val="75000"/>
                  </a:schemeClr>
                </a:solidFill>
              </a:rPr>
              <a:t>Projets financés par la CVEC</a:t>
            </a:r>
            <a:endParaRPr lang="fr-FR" dirty="0"/>
          </a:p>
        </p:txBody>
      </p:sp>
      <p:sp>
        <p:nvSpPr>
          <p:cNvPr id="2" name="ZoneTexte 1"/>
          <p:cNvSpPr txBox="1"/>
          <p:nvPr/>
        </p:nvSpPr>
        <p:spPr>
          <a:xfrm>
            <a:off x="234192" y="1870160"/>
            <a:ext cx="60981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/>
              <a:t>Favorisation des activités sportives </a:t>
            </a:r>
            <a:endParaRPr lang="fr-FR" sz="2800" b="1" dirty="0"/>
          </a:p>
        </p:txBody>
      </p:sp>
    </p:spTree>
    <p:extLst>
      <p:ext uri="{BB962C8B-B14F-4D97-AF65-F5344CB8AC3E}">
        <p14:creationId xmlns:p14="http://schemas.microsoft.com/office/powerpoint/2010/main" val="200111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170393B-BB8F-3D40-A2B2-FBEC2EE9373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240485" y="2514531"/>
            <a:ext cx="6113313" cy="1440000"/>
          </a:xfrm>
        </p:spPr>
        <p:txBody>
          <a:bodyPr/>
          <a:lstStyle/>
          <a:p>
            <a:pPr algn="ctr"/>
            <a:r>
              <a:rPr lang="fr-FR" b="1" dirty="0">
                <a:solidFill>
                  <a:schemeClr val="accent1">
                    <a:lumMod val="75000"/>
                  </a:schemeClr>
                </a:solidFill>
              </a:rPr>
              <a:t>Programme de l’accueil des L1/BUT1</a:t>
            </a:r>
          </a:p>
          <a:p>
            <a:endParaRPr lang="fr-FR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7" name="Google Shape;923;p154" descr="Capture d’écran 2013-06-07 à 16.05.33.png"/>
          <p:cNvPicPr preferRelativeResize="0">
            <a:picLocks noGrp="1"/>
          </p:cNvPicPr>
          <p:nvPr>
            <p:ph type="pic" idx="4294967295"/>
          </p:nvPr>
        </p:nvPicPr>
        <p:blipFill rotWithShape="1">
          <a:blip r:embed="rId2">
            <a:alphaModFix/>
          </a:blip>
          <a:srcRect l="4678" r="4678"/>
          <a:stretch/>
        </p:blipFill>
        <p:spPr>
          <a:xfrm>
            <a:off x="457200" y="490220"/>
            <a:ext cx="4025900" cy="5884863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922;p154"/>
          <p:cNvSpPr txBox="1">
            <a:spLocks/>
          </p:cNvSpPr>
          <p:nvPr/>
        </p:nvSpPr>
        <p:spPr>
          <a:xfrm>
            <a:off x="5240486" y="3357001"/>
            <a:ext cx="6113313" cy="2617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8000" rIns="0" bIns="45700" anchor="t" anchorCtr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504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756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1044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00000"/>
              </a:lnSpc>
              <a:spcBef>
                <a:spcPts val="1800"/>
              </a:spcBef>
              <a:buSzPts val="2400"/>
            </a:pPr>
            <a:r>
              <a:rPr lang="fr-FR" dirty="0">
                <a:latin typeface="+mn-lt"/>
              </a:rPr>
              <a:t>Le service </a:t>
            </a:r>
            <a:r>
              <a:rPr lang="fr-FR" dirty="0" smtClean="0">
                <a:latin typeface="+mn-lt"/>
              </a:rPr>
              <a:t>commun</a:t>
            </a:r>
          </a:p>
          <a:p>
            <a:pPr lvl="0" algn="ctr">
              <a:lnSpc>
                <a:spcPct val="100000"/>
              </a:lnSpc>
              <a:spcBef>
                <a:spcPts val="1800"/>
              </a:spcBef>
              <a:buSzPts val="2400"/>
            </a:pPr>
            <a:r>
              <a:rPr lang="fr-FR" b="1" dirty="0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>A</a:t>
            </a:r>
            <a:r>
              <a:rPr lang="fr-FR" dirty="0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>ccompagnement </a:t>
            </a:r>
            <a:r>
              <a:rPr lang="fr-FR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P</a:t>
            </a:r>
            <a:r>
              <a:rPr lang="fr-FR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arcours </a:t>
            </a:r>
            <a:r>
              <a:rPr lang="fr-FR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I</a:t>
            </a:r>
            <a:r>
              <a:rPr lang="fr-FR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nsertion (API)</a:t>
            </a:r>
          </a:p>
          <a:p>
            <a:pPr lvl="0" algn="ctr">
              <a:lnSpc>
                <a:spcPct val="100000"/>
              </a:lnSpc>
              <a:spcBef>
                <a:spcPts val="1800"/>
              </a:spcBef>
              <a:buSzPts val="2400"/>
            </a:pPr>
            <a:r>
              <a:rPr lang="fr-FR" dirty="0">
                <a:latin typeface="+mn-lt"/>
              </a:rPr>
              <a:t>vous accueille </a:t>
            </a:r>
            <a:endParaRPr lang="fr-FR" dirty="0" smtClean="0">
              <a:latin typeface="+mn-lt"/>
            </a:endParaRPr>
          </a:p>
          <a:p>
            <a:pPr lvl="0" algn="ctr">
              <a:lnSpc>
                <a:spcPct val="100000"/>
              </a:lnSpc>
              <a:spcBef>
                <a:spcPts val="1800"/>
              </a:spcBef>
              <a:buSzPts val="2400"/>
            </a:pPr>
            <a:r>
              <a:rPr lang="fr-FR" dirty="0" smtClean="0">
                <a:latin typeface="+mn-lt"/>
              </a:rPr>
              <a:t>en cette semaine de pré-rentrée universitaire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Pts val="2400"/>
              <a:buFont typeface="Arial" panose="020B0604020202020204" pitchFamily="34" charset="0"/>
              <a:buNone/>
              <a:tabLst/>
              <a:defRPr/>
            </a:pPr>
            <a:endParaRPr kumimoji="0" lang="fr-FR" sz="2400" b="0" i="0" u="sng" strike="noStrike" kern="1200" cap="none" spc="0" normalizeH="0" baseline="0" noProof="0" dirty="0" smtClean="0">
              <a:ln>
                <a:noFill/>
              </a:ln>
              <a:solidFill>
                <a:srgbClr val="93167B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ts val="2400"/>
              <a:buFont typeface="Arial" panose="020B0604020202020204" pitchFamily="34" charset="0"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ts val="2400"/>
              <a:buFont typeface="Arial" panose="020B0604020202020204" pitchFamily="34" charset="0"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3467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619B263-9614-684D-B7E6-0308EA80B0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1866418" cy="1440000"/>
          </a:xfrm>
        </p:spPr>
        <p:txBody>
          <a:bodyPr>
            <a:normAutofit/>
          </a:bodyPr>
          <a:lstStyle/>
          <a:p>
            <a:r>
              <a:rPr lang="fr-FR" b="1" dirty="0">
                <a:solidFill>
                  <a:schemeClr val="accent1">
                    <a:lumMod val="75000"/>
                  </a:schemeClr>
                </a:solidFill>
              </a:rPr>
              <a:t>Le programme sur toute la semaine</a:t>
            </a:r>
          </a:p>
        </p:txBody>
      </p:sp>
      <p:sp>
        <p:nvSpPr>
          <p:cNvPr id="4" name="Google Shape;929;p155"/>
          <p:cNvSpPr txBox="1">
            <a:spLocks/>
          </p:cNvSpPr>
          <p:nvPr/>
        </p:nvSpPr>
        <p:spPr>
          <a:xfrm>
            <a:off x="935716" y="1193344"/>
            <a:ext cx="10515600" cy="466496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08000" rIns="0" bIns="45700" rtlCol="0" anchor="t" anchorCtr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None/>
              <a:defRPr sz="2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Tx/>
              <a:buNone/>
              <a:defRPr sz="22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Tx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0000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000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Tx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ts val="2200"/>
              <a:buFontTx/>
              <a:buNone/>
              <a:tabLst/>
              <a:defRPr/>
            </a:pPr>
            <a:endParaRPr kumimoji="0" lang="fr-FR" sz="2200" b="1" i="0" u="none" strike="noStrike" kern="1200" cap="none" spc="0" normalizeH="0" baseline="0" noProof="0" dirty="0" smtClean="0">
              <a:ln>
                <a:noFill/>
              </a:ln>
              <a:solidFill>
                <a:srgbClr val="D13578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lvl="1">
              <a:buSzPts val="2200"/>
              <a:defRPr/>
            </a:pPr>
            <a:r>
              <a:rPr lang="fr-FR" sz="2400" dirty="0">
                <a:solidFill>
                  <a:srgbClr val="F9BD99">
                    <a:lumMod val="75000"/>
                  </a:srgbClr>
                </a:solidFill>
              </a:rPr>
              <a:t>Stands d’information sur le campus : </a:t>
            </a:r>
          </a:p>
          <a:p>
            <a:pPr lvl="1">
              <a:buSzPts val="2200"/>
              <a:defRPr/>
            </a:pPr>
            <a:r>
              <a:rPr lang="fr-FR" b="0" dirty="0">
                <a:solidFill>
                  <a:schemeClr val="tx1"/>
                </a:solidFill>
              </a:rPr>
              <a:t>Le lundi 9 septembre après-midi (face au bâtiment Grappin) </a:t>
            </a:r>
          </a:p>
          <a:p>
            <a:pPr lvl="1">
              <a:buSzPts val="2200"/>
              <a:defRPr/>
            </a:pPr>
            <a:r>
              <a:rPr lang="fr-FR" b="0" dirty="0">
                <a:solidFill>
                  <a:schemeClr val="tx1"/>
                </a:solidFill>
              </a:rPr>
              <a:t>Du mardi 10 septembre matin au lundi 16 septembre matin (face à la MDE)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ts val="2200"/>
              <a:buFontTx/>
              <a:buNone/>
              <a:tabLst/>
              <a:defRPr/>
            </a:pPr>
            <a:endParaRPr kumimoji="0" lang="fr-FR" sz="2400" b="1" i="0" u="none" strike="noStrike" kern="1200" cap="none" spc="0" normalizeH="0" baseline="0" noProof="0" dirty="0" smtClean="0">
              <a:ln>
                <a:noFill/>
              </a:ln>
              <a:solidFill>
                <a:srgbClr val="D13578"/>
              </a:solidFill>
              <a:effectLst/>
              <a:uLnTx/>
              <a:uFillTx/>
            </a:endParaRPr>
          </a:p>
          <a:p>
            <a:pPr lvl="1">
              <a:buSzPts val="2200"/>
              <a:defRPr/>
            </a:pPr>
            <a:r>
              <a:rPr lang="fr-FR" sz="2400" dirty="0">
                <a:solidFill>
                  <a:srgbClr val="F9BD99">
                    <a:lumMod val="75000"/>
                  </a:srgbClr>
                </a:solidFill>
              </a:rPr>
              <a:t>Visites guidées du campus / Participation au jeu </a:t>
            </a:r>
            <a:r>
              <a:rPr lang="fr-FR" sz="2400" dirty="0" smtClean="0">
                <a:solidFill>
                  <a:srgbClr val="F9BD99">
                    <a:lumMod val="75000"/>
                  </a:srgbClr>
                </a:solidFill>
              </a:rPr>
              <a:t>« Carnet </a:t>
            </a:r>
            <a:r>
              <a:rPr lang="fr-FR" sz="2400" dirty="0">
                <a:solidFill>
                  <a:srgbClr val="F9BD99">
                    <a:lumMod val="75000"/>
                  </a:srgbClr>
                </a:solidFill>
              </a:rPr>
              <a:t>de campus »</a:t>
            </a:r>
          </a:p>
          <a:p>
            <a:pPr lvl="1">
              <a:buSzPts val="2200"/>
              <a:defRPr/>
            </a:pPr>
            <a:r>
              <a:rPr lang="fr-FR" b="0" dirty="0">
                <a:solidFill>
                  <a:schemeClr val="tx1"/>
                </a:solidFill>
              </a:rPr>
              <a:t>Ce lundi 9 septembre, à partir de 15h30 (point de départ : devant le bâtiment Grappin) </a:t>
            </a:r>
          </a:p>
          <a:p>
            <a:pPr lvl="1">
              <a:buSzPts val="2200"/>
              <a:defRPr/>
            </a:pPr>
            <a:r>
              <a:rPr lang="fr-FR" b="0" dirty="0">
                <a:solidFill>
                  <a:schemeClr val="tx1"/>
                </a:solidFill>
              </a:rPr>
              <a:t>Mardi, mercredi et jeudi de 10h30 à 15h30 (point de départ : face à la MDE)</a:t>
            </a:r>
          </a:p>
          <a:p>
            <a:pPr lvl="1">
              <a:buSzPts val="2200"/>
              <a:defRPr/>
            </a:pPr>
            <a:r>
              <a:rPr lang="fr-FR" b="0" dirty="0">
                <a:solidFill>
                  <a:schemeClr val="tx1"/>
                </a:solidFill>
              </a:rPr>
              <a:t>Vendredi matin de 10h30 à 12h30 (point de départ : face à la MDE)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ts val="2200"/>
              <a:buFontTx/>
              <a:buNone/>
              <a:tabLst/>
              <a:defRPr/>
            </a:pPr>
            <a:endParaRPr kumimoji="0" lang="fr-FR" sz="2200" b="1" i="0" u="none" strike="noStrike" kern="1200" cap="none" spc="0" normalizeH="0" baseline="0" noProof="0" dirty="0">
              <a:ln>
                <a:noFill/>
              </a:ln>
              <a:solidFill>
                <a:srgbClr val="D13578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45176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6C4181-C776-F543-B940-ABAAAE8BEF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chemeClr val="accent1">
                    <a:lumMod val="75000"/>
                  </a:schemeClr>
                </a:solidFill>
              </a:rPr>
              <a:t>Les </a:t>
            </a:r>
            <a:r>
              <a:rPr lang="fr-FR" b="1" dirty="0" smtClean="0">
                <a:solidFill>
                  <a:schemeClr val="accent1">
                    <a:lumMod val="75000"/>
                  </a:schemeClr>
                </a:solidFill>
              </a:rPr>
              <a:t>activités proposées</a:t>
            </a:r>
            <a:endParaRPr lang="fr-FR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Google Shape;936;p156"/>
          <p:cNvSpPr/>
          <p:nvPr/>
        </p:nvSpPr>
        <p:spPr>
          <a:xfrm>
            <a:off x="812652" y="1834030"/>
            <a:ext cx="10541148" cy="44781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1">
              <a:spcBef>
                <a:spcPts val="1000"/>
              </a:spcBef>
              <a:buSzPct val="84615"/>
            </a:pPr>
            <a:r>
              <a:rPr lang="fr-FR" sz="2400" b="1" dirty="0">
                <a:solidFill>
                  <a:srgbClr val="F9BD99">
                    <a:lumMod val="75000"/>
                  </a:srgbClr>
                </a:solidFill>
              </a:rPr>
              <a:t>Mini conférences sur la vie étudiante et la vie de campus (30 min) :</a:t>
            </a:r>
          </a:p>
          <a:p>
            <a:pPr marL="0" lvl="1" indent="0">
              <a:spcBef>
                <a:spcPts val="1000"/>
              </a:spcBef>
              <a:buSzPct val="84615"/>
            </a:pPr>
            <a:r>
              <a:rPr lang="fr-FR" sz="2200" dirty="0"/>
              <a:t>Ce lundi 9 septembre, à 15h45 et 16h30 (amphi A2, bâtiment Rémond)</a:t>
            </a:r>
          </a:p>
          <a:p>
            <a:pPr marL="0" lvl="1" indent="0">
              <a:spcBef>
                <a:spcPts val="1000"/>
              </a:spcBef>
              <a:buSzPct val="84615"/>
            </a:pPr>
            <a:r>
              <a:rPr lang="fr-FR" sz="2200" dirty="0"/>
              <a:t>Mardi, mercredi et jeudi à 10h, 11h, 14h et 15h (amphi E3, bâtiment Ramnoux)</a:t>
            </a:r>
          </a:p>
          <a:p>
            <a:pPr marL="0" lvl="1">
              <a:spcBef>
                <a:spcPts val="1000"/>
              </a:spcBef>
              <a:buSzPct val="84615"/>
            </a:pPr>
            <a:endParaRPr lang="fr-FR" dirty="0">
              <a:solidFill>
                <a:schemeClr val="dk1"/>
              </a:solidFill>
            </a:endParaRPr>
          </a:p>
          <a:p>
            <a:pPr marL="0" lvl="1">
              <a:spcBef>
                <a:spcPts val="1000"/>
              </a:spcBef>
              <a:buSzPts val="2200"/>
              <a:defRPr/>
            </a:pPr>
            <a:r>
              <a:rPr lang="fr-FR" sz="2400" b="1" dirty="0">
                <a:solidFill>
                  <a:srgbClr val="F9BD99">
                    <a:lumMod val="75000"/>
                  </a:srgbClr>
                </a:solidFill>
              </a:rPr>
              <a:t>Cafés rencontres après l’accueil au sein de votre UFR :</a:t>
            </a:r>
          </a:p>
          <a:p>
            <a:pPr marL="0" lvl="1">
              <a:spcBef>
                <a:spcPts val="1000"/>
              </a:spcBef>
              <a:buSzPct val="84615"/>
            </a:pPr>
            <a:r>
              <a:rPr lang="fr-FR" sz="2200" dirty="0"/>
              <a:t>Échanges avec nos étudiants ambassadeurs (dans certaines UFR)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rgbClr val="F7B9AD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F7B9AD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F7B9AD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81024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6C4181-C776-F543-B940-ABAAAE8BEF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smtClean="0">
                <a:solidFill>
                  <a:schemeClr val="accent1">
                    <a:lumMod val="75000"/>
                  </a:schemeClr>
                </a:solidFill>
              </a:rPr>
              <a:t>Encore plus d’activités</a:t>
            </a:r>
            <a:endParaRPr lang="fr-FR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Google Shape;942;p157"/>
          <p:cNvSpPr txBox="1">
            <a:spLocks/>
          </p:cNvSpPr>
          <p:nvPr/>
        </p:nvSpPr>
        <p:spPr>
          <a:xfrm>
            <a:off x="838200" y="1694879"/>
            <a:ext cx="11201400" cy="347563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08000" rIns="0" bIns="45700" rtlCol="0" anchor="t" anchorCtr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None/>
              <a:defRPr sz="2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Tx/>
              <a:buNone/>
              <a:defRPr sz="22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Tx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0000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000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Tx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buSzPct val="78571"/>
            </a:pPr>
            <a:r>
              <a:rPr lang="fr-FR" sz="2400" dirty="0">
                <a:solidFill>
                  <a:srgbClr val="F9BD99">
                    <a:lumMod val="75000"/>
                  </a:srgbClr>
                </a:solidFill>
              </a:rPr>
              <a:t>Ludothèque</a:t>
            </a:r>
          </a:p>
          <a:p>
            <a:pPr lvl="1">
              <a:buSzPct val="84615"/>
            </a:pPr>
            <a:r>
              <a:rPr lang="fr-FR" b="0" dirty="0">
                <a:solidFill>
                  <a:schemeClr val="tx1"/>
                </a:solidFill>
                <a:highlight>
                  <a:srgbClr val="FFFFFF"/>
                </a:highlight>
              </a:rPr>
              <a:t>Mercredi 11 septembre de 13h30 à 16h00 à la MDE</a:t>
            </a:r>
          </a:p>
          <a:p>
            <a:pPr lvl="1">
              <a:buSzPct val="78571"/>
            </a:pPr>
            <a:r>
              <a:rPr lang="fr-FR" sz="2600" dirty="0">
                <a:solidFill>
                  <a:schemeClr val="lt2"/>
                </a:solidFill>
              </a:rPr>
              <a:t/>
            </a:r>
            <a:br>
              <a:rPr lang="fr-FR" sz="2600" dirty="0">
                <a:solidFill>
                  <a:schemeClr val="lt2"/>
                </a:solidFill>
              </a:rPr>
            </a:br>
            <a:r>
              <a:rPr lang="fr-FR" sz="2400" dirty="0">
                <a:solidFill>
                  <a:srgbClr val="F9BD99">
                    <a:lumMod val="75000"/>
                  </a:srgbClr>
                </a:solidFill>
              </a:rPr>
              <a:t>Visites de la Bibliothèque universitaire (BU)</a:t>
            </a:r>
          </a:p>
          <a:p>
            <a:pPr lvl="0">
              <a:spcBef>
                <a:spcPts val="1000"/>
              </a:spcBef>
              <a:buClr>
                <a:schemeClr val="dk1"/>
              </a:buClr>
              <a:buSzPct val="39285"/>
            </a:pPr>
            <a:r>
              <a:rPr lang="fr-FR" sz="2200" b="0" dirty="0"/>
              <a:t>Du 10 au 20 septembre, de 11h00 à 11h30</a:t>
            </a:r>
          </a:p>
          <a:p>
            <a:pPr lvl="1">
              <a:buSzPct val="78571"/>
            </a:pPr>
            <a:r>
              <a:rPr lang="fr-FR" b="0" dirty="0">
                <a:solidFill>
                  <a:schemeClr val="tx1"/>
                </a:solidFill>
              </a:rPr>
              <a:t>Au départ du panneau "RDV BU" dans le hall central de la tour de la </a:t>
            </a:r>
            <a:r>
              <a:rPr lang="fr-FR" b="0" dirty="0" smtClean="0">
                <a:solidFill>
                  <a:schemeClr val="tx1"/>
                </a:solidFill>
              </a:rPr>
              <a:t>Bibliothèque Universitaire</a:t>
            </a:r>
            <a:endParaRPr lang="fr-FR" b="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prstClr val="black"/>
              </a:buClr>
              <a:buSzPts val="2600"/>
              <a:buFont typeface="Arial" panose="020B0604020202020204" pitchFamily="34" charset="0"/>
              <a:buNone/>
              <a:tabLst/>
              <a:defRPr/>
            </a:pPr>
            <a:endParaRPr kumimoji="0" lang="fr-FR" sz="26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ts val="2200"/>
              <a:buFontTx/>
              <a:buNone/>
              <a:tabLst/>
              <a:defRPr/>
            </a:pPr>
            <a:endParaRPr kumimoji="0" lang="fr-FR" sz="2200" b="1" i="0" u="none" strike="noStrike" kern="1200" cap="none" spc="0" normalizeH="0" baseline="0" noProof="0" dirty="0">
              <a:ln>
                <a:noFill/>
              </a:ln>
              <a:solidFill>
                <a:srgbClr val="D13578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4636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6C4181-C776-F543-B940-ABAAAE8BEF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chemeClr val="accent1">
                    <a:lumMod val="75000"/>
                  </a:schemeClr>
                </a:solidFill>
              </a:rPr>
              <a:t>Accueil par votre composante/formation</a:t>
            </a:r>
          </a:p>
        </p:txBody>
      </p:sp>
      <p:sp>
        <p:nvSpPr>
          <p:cNvPr id="3" name="Google Shape;948;p158"/>
          <p:cNvSpPr txBox="1">
            <a:spLocks/>
          </p:cNvSpPr>
          <p:nvPr/>
        </p:nvSpPr>
        <p:spPr>
          <a:xfrm>
            <a:off x="838200" y="2045399"/>
            <a:ext cx="10515600" cy="345624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08000" rIns="0" bIns="45700" rtlCol="0" anchor="t" anchorCtr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None/>
              <a:defRPr sz="2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Tx/>
              <a:buNone/>
              <a:defRPr sz="22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Tx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0000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000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Tx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algn="ctr">
              <a:buSzPts val="2200"/>
            </a:pPr>
            <a:r>
              <a:rPr lang="fr-FR" sz="2400" dirty="0">
                <a:solidFill>
                  <a:srgbClr val="F9BD99">
                    <a:lumMod val="75000"/>
                  </a:srgbClr>
                </a:solidFill>
              </a:rPr>
              <a:t>Par vos responsables de composante et de formation</a:t>
            </a:r>
          </a:p>
          <a:p>
            <a:pPr lvl="1" algn="ctr">
              <a:buSzPts val="2200"/>
            </a:pPr>
            <a:endParaRPr lang="fr-FR" b="0" dirty="0">
              <a:solidFill>
                <a:srgbClr val="333333"/>
              </a:solidFill>
              <a:highlight>
                <a:srgbClr val="FFFFFF"/>
              </a:highlight>
            </a:endParaRPr>
          </a:p>
          <a:p>
            <a:pPr lvl="1" algn="ctr">
              <a:buSzPts val="2200"/>
            </a:pPr>
            <a:r>
              <a:rPr lang="fr-FR" b="0" dirty="0" smtClean="0">
                <a:solidFill>
                  <a:schemeClr val="tx1"/>
                </a:solidFill>
                <a:highlight>
                  <a:srgbClr val="FFFFFF"/>
                </a:highlight>
              </a:rPr>
              <a:t>Consultez le site de votre composante :</a:t>
            </a:r>
          </a:p>
          <a:p>
            <a:pPr lvl="1" algn="ctr">
              <a:buSzPts val="2200"/>
            </a:pPr>
            <a:r>
              <a:rPr lang="fr-FR" b="0" dirty="0" smtClean="0">
                <a:solidFill>
                  <a:schemeClr val="tx1"/>
                </a:solidFill>
                <a:highlight>
                  <a:srgbClr val="FFFFFF"/>
                </a:highlight>
                <a:hlinkClick r:id="rId2"/>
              </a:rPr>
              <a:t>https://www.parisnanterre.fr/notre-organisation/unite-de-formation-et-de-recherche</a:t>
            </a:r>
            <a:endParaRPr lang="fr-FR" b="0" dirty="0" smtClean="0">
              <a:solidFill>
                <a:schemeClr val="tx1"/>
              </a:solidFill>
              <a:highlight>
                <a:srgbClr val="FFFFFF"/>
              </a:highlight>
            </a:endParaRPr>
          </a:p>
          <a:p>
            <a:pPr lvl="1">
              <a:buSzPts val="2200"/>
            </a:pPr>
            <a:endParaRPr lang="fr-FR" b="0" dirty="0" smtClean="0">
              <a:solidFill>
                <a:schemeClr val="tx1"/>
              </a:solidFill>
              <a:highlight>
                <a:srgbClr val="FFFFFF"/>
              </a:highlight>
            </a:endParaRPr>
          </a:p>
          <a:p>
            <a:pPr lvl="1" algn="ctr">
              <a:buSzPts val="2200"/>
            </a:pPr>
            <a:r>
              <a:rPr lang="fr-FR" b="0" i="1" dirty="0" smtClean="0">
                <a:solidFill>
                  <a:schemeClr val="tx1"/>
                </a:solidFill>
                <a:highlight>
                  <a:srgbClr val="FFFFFF"/>
                </a:highlight>
              </a:rPr>
              <a:t>Les jours et les horaires sont spécifiques à chaque composante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ts val="2200"/>
              <a:buFontTx/>
              <a:buNone/>
              <a:tabLst/>
              <a:defRPr/>
            </a:pPr>
            <a:endParaRPr kumimoji="0" lang="fr-FR" sz="2200" b="1" i="0" u="none" strike="noStrike" kern="1200" cap="none" spc="0" normalizeH="0" baseline="0" noProof="0" dirty="0">
              <a:ln>
                <a:noFill/>
              </a:ln>
              <a:solidFill>
                <a:srgbClr val="D13578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5217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170393B-BB8F-3D40-A2B2-FBEC2EE9373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33805" y="1617959"/>
            <a:ext cx="6113313" cy="1440000"/>
          </a:xfrm>
        </p:spPr>
        <p:txBody>
          <a:bodyPr/>
          <a:lstStyle/>
          <a:p>
            <a:pPr algn="ctr"/>
            <a:r>
              <a:rPr lang="fr-FR" b="1" dirty="0">
                <a:solidFill>
                  <a:schemeClr val="accent1">
                    <a:lumMod val="75000"/>
                  </a:schemeClr>
                </a:solidFill>
              </a:rPr>
              <a:t>Service commun Accompagnement Parcours Insertion (API)</a:t>
            </a:r>
          </a:p>
        </p:txBody>
      </p:sp>
      <p:pic>
        <p:nvPicPr>
          <p:cNvPr id="7" name="Google Shape;923;p154" descr="Capture d’écran 2013-06-07 à 16.05.33.png"/>
          <p:cNvPicPr preferRelativeResize="0">
            <a:picLocks noGrp="1"/>
          </p:cNvPicPr>
          <p:nvPr>
            <p:ph type="pic" idx="4294967295"/>
          </p:nvPr>
        </p:nvPicPr>
        <p:blipFill rotWithShape="1">
          <a:blip r:embed="rId2">
            <a:alphaModFix/>
          </a:blip>
          <a:srcRect l="4678" r="4678"/>
          <a:stretch/>
        </p:blipFill>
        <p:spPr>
          <a:xfrm>
            <a:off x="457200" y="490220"/>
            <a:ext cx="4025900" cy="5884863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922;p154"/>
          <p:cNvSpPr txBox="1">
            <a:spLocks/>
          </p:cNvSpPr>
          <p:nvPr/>
        </p:nvSpPr>
        <p:spPr>
          <a:xfrm>
            <a:off x="5133805" y="3432651"/>
            <a:ext cx="6143794" cy="3125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8000" rIns="0" bIns="45700" anchor="t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504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756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1044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00000"/>
              </a:lnSpc>
              <a:spcBef>
                <a:spcPts val="1800"/>
              </a:spcBef>
              <a:buSzPct val="108597"/>
            </a:pPr>
            <a:r>
              <a:rPr lang="fr-FR" sz="1800" dirty="0" smtClean="0">
                <a:latin typeface="+mn-lt"/>
              </a:rPr>
              <a:t>Retrouvez le programme détaillé de la semaine de pré-rentrée sur notre site internet :</a:t>
            </a:r>
          </a:p>
          <a:p>
            <a:pPr lvl="0" algn="ctr">
              <a:lnSpc>
                <a:spcPct val="100000"/>
              </a:lnSpc>
              <a:spcBef>
                <a:spcPts val="1800"/>
              </a:spcBef>
              <a:buSzPct val="108597"/>
            </a:pPr>
            <a:r>
              <a:rPr lang="fr-FR" sz="1800" u="sng" dirty="0" smtClean="0">
                <a:solidFill>
                  <a:schemeClr val="hlink"/>
                </a:solidFill>
                <a:latin typeface="+mn-lt"/>
                <a:hlinkClick r:id="rId3"/>
              </a:rPr>
              <a:t>https://api.parisnanterre.fr/</a:t>
            </a:r>
            <a:endParaRPr lang="fr-FR" sz="1800" u="sng" dirty="0" smtClean="0">
              <a:solidFill>
                <a:schemeClr val="hlink"/>
              </a:solidFill>
              <a:latin typeface="+mn-lt"/>
            </a:endParaRPr>
          </a:p>
          <a:p>
            <a:pPr lvl="0" algn="ctr">
              <a:lnSpc>
                <a:spcPct val="100000"/>
              </a:lnSpc>
              <a:spcBef>
                <a:spcPts val="1800"/>
              </a:spcBef>
              <a:buSzPct val="108597"/>
            </a:pPr>
            <a:r>
              <a:rPr lang="fr-FR" sz="1800" dirty="0" smtClean="0">
                <a:latin typeface="+mn-lt"/>
              </a:rPr>
              <a:t>ou sur le site Bienvenue :</a:t>
            </a:r>
          </a:p>
          <a:p>
            <a:pPr lvl="0" algn="ctr">
              <a:lnSpc>
                <a:spcPct val="100000"/>
              </a:lnSpc>
              <a:spcBef>
                <a:spcPts val="1800"/>
              </a:spcBef>
              <a:buSzPct val="108597"/>
            </a:pPr>
            <a:r>
              <a:rPr lang="fr-FR" sz="1800" u="sng" dirty="0" smtClean="0">
                <a:solidFill>
                  <a:schemeClr val="hlink"/>
                </a:solidFill>
                <a:latin typeface="+mn-lt"/>
              </a:rPr>
              <a:t>https://bienvenue.parisnanterre.fr/</a:t>
            </a:r>
            <a:endParaRPr lang="fr-FR" sz="1800" u="sng" dirty="0">
              <a:solidFill>
                <a:schemeClr val="hlink"/>
              </a:solidFill>
              <a:latin typeface="+mn-lt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711" y="4193875"/>
            <a:ext cx="1378789" cy="1378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4789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EEC29B9-95AD-037A-15D8-7738E89D5F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/>
              <a:t>Merci de votre attention et bonne rentrée universitaire ! 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9561CB6-D385-04F5-E2B6-6117D4EA1E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Semaine de pré-rentrée</a:t>
            </a:r>
          </a:p>
        </p:txBody>
      </p:sp>
    </p:spTree>
    <p:extLst>
      <p:ext uri="{BB962C8B-B14F-4D97-AF65-F5344CB8AC3E}">
        <p14:creationId xmlns:p14="http://schemas.microsoft.com/office/powerpoint/2010/main" val="1267230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Thème Office">
  <a:themeElements>
    <a:clrScheme name="UPN-rentree-2024">
      <a:dk1>
        <a:sysClr val="windowText" lastClr="000000"/>
      </a:dk1>
      <a:lt1>
        <a:sysClr val="window" lastClr="FFFFFF"/>
      </a:lt1>
      <a:dk2>
        <a:srgbClr val="D13578"/>
      </a:dk2>
      <a:lt2>
        <a:srgbClr val="FEE1C2"/>
      </a:lt2>
      <a:accent1>
        <a:srgbClr val="F9BD99"/>
      </a:accent1>
      <a:accent2>
        <a:srgbClr val="F0F1C4"/>
      </a:accent2>
      <a:accent3>
        <a:srgbClr val="F0EB83"/>
      </a:accent3>
      <a:accent4>
        <a:srgbClr val="F18D82"/>
      </a:accent4>
      <a:accent5>
        <a:srgbClr val="EE7375"/>
      </a:accent5>
      <a:accent6>
        <a:srgbClr val="C7A352"/>
      </a:accent6>
      <a:hlink>
        <a:srgbClr val="93167B"/>
      </a:hlink>
      <a:folHlink>
        <a:srgbClr val="93167B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</TotalTime>
  <Words>3115</Words>
  <Application>Microsoft Office PowerPoint</Application>
  <PresentationFormat>Grand écran</PresentationFormat>
  <Paragraphs>367</Paragraphs>
  <Slides>66</Slides>
  <Notes>30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66</vt:i4>
      </vt:variant>
    </vt:vector>
  </HeadingPairs>
  <TitlesOfParts>
    <vt:vector size="74" baseType="lpstr">
      <vt:lpstr>Arial</vt:lpstr>
      <vt:lpstr>Calibri</vt:lpstr>
      <vt:lpstr>Calibri Light</vt:lpstr>
      <vt:lpstr>Noto Sans CJK SC</vt:lpstr>
      <vt:lpstr>Noto Sans Symbols</vt:lpstr>
      <vt:lpstr>Times New Roman</vt:lpstr>
      <vt:lpstr>Wingdings</vt:lpstr>
      <vt:lpstr>1_Thème Office</vt:lpstr>
      <vt:lpstr>Présentation PowerPoint</vt:lpstr>
      <vt:lpstr>Accueil général des licences 1/BUT 1</vt:lpstr>
      <vt:lpstr>Présentation PowerPoint</vt:lpstr>
      <vt:lpstr>Présentation PowerPoint</vt:lpstr>
      <vt:lpstr>La structure de votre Licence 1</vt:lpstr>
      <vt:lpstr>Les dispositifs d’accompagnement et d’aide</vt:lpstr>
      <vt:lpstr>Les dispositifs d’accompagnement et d’aide</vt:lpstr>
      <vt:lpstr>Présentation PowerPoint</vt:lpstr>
      <vt:lpstr>Présentation PowerPoint</vt:lpstr>
      <vt:lpstr>LES ÉLUE.ES ÉTUDIANT.ES</vt:lpstr>
      <vt:lpstr>La Vice-Présidence étudiante</vt:lpstr>
      <vt:lpstr>En cas de besoin…</vt:lpstr>
      <vt:lpstr>Présentation PowerPoint</vt:lpstr>
      <vt:lpstr>Compte numérique</vt:lpstr>
      <vt:lpstr>Compte numérique</vt:lpstr>
      <vt:lpstr>Compte numérique</vt:lpstr>
      <vt:lpstr>Services numériques</vt:lpstr>
      <vt:lpstr>Services numériques</vt:lpstr>
      <vt:lpstr>Services numériques</vt:lpstr>
      <vt:lpstr>Services numériques</vt:lpstr>
      <vt:lpstr>Services numériques</vt:lpstr>
      <vt:lpstr>Informations</vt:lpstr>
      <vt:lpstr>Services numériques</vt:lpstr>
      <vt:lpstr>Les outils pour travailler à distance</vt:lpstr>
      <vt:lpstr>Présentation PowerPoint</vt:lpstr>
      <vt:lpstr>CoursEnLigne (CEL), pour quoi faire ? </vt:lpstr>
      <vt:lpstr>CoursEnLigne (CEL), pour quoi faire ? </vt:lpstr>
      <vt:lpstr>Présentation PowerPoint</vt:lpstr>
      <vt:lpstr>Se connecter à CoursEnLigne</vt:lpstr>
      <vt:lpstr>Signer la charte d’utilisation</vt:lpstr>
      <vt:lpstr>Bienvenue ! </vt:lpstr>
      <vt:lpstr>Le tableau de bord</vt:lpstr>
      <vt:lpstr>Le tableau de bord</vt:lpstr>
      <vt:lpstr>Des visites guidées !</vt:lpstr>
      <vt:lpstr>En savoir plus et trouver de l’aide </vt:lpstr>
      <vt:lpstr>En savoir plus et trouver de l’aide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Contribution de Vie étudiante et de Campus (CVEC)</vt:lpstr>
      <vt:lpstr>Présentation PowerPoint</vt:lpstr>
      <vt:lpstr>Contribution de Vie Étudiante et de Campus (CVEC)</vt:lpstr>
      <vt:lpstr>Projets financés par la CVEC </vt:lpstr>
      <vt:lpstr>Projets financés par la CVEC</vt:lpstr>
      <vt:lpstr>Présentation PowerPoint</vt:lpstr>
      <vt:lpstr>Le programme sur toute la semaine</vt:lpstr>
      <vt:lpstr>Les activités proposées</vt:lpstr>
      <vt:lpstr>Encore plus d’activités</vt:lpstr>
      <vt:lpstr>Accueil par votre composante/formation</vt:lpstr>
      <vt:lpstr>Présentation PowerPoint</vt:lpstr>
      <vt:lpstr>Merci de votre attention et bonne rentrée universitaire ! </vt:lpstr>
    </vt:vector>
  </TitlesOfParts>
  <Company>Université Paris Ouest Nanterre La Défense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Bekraoui Yasmine</dc:creator>
  <cp:lastModifiedBy>Bekraoui Yasmine</cp:lastModifiedBy>
  <cp:revision>9</cp:revision>
  <dcterms:created xsi:type="dcterms:W3CDTF">2024-07-11T08:16:07Z</dcterms:created>
  <dcterms:modified xsi:type="dcterms:W3CDTF">2024-09-09T07:37:35Z</dcterms:modified>
</cp:coreProperties>
</file>